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347" r:id="rId2"/>
    <p:sldId id="349" r:id="rId3"/>
    <p:sldId id="429" r:id="rId4"/>
    <p:sldId id="430" r:id="rId5"/>
    <p:sldId id="428" r:id="rId6"/>
    <p:sldId id="427" r:id="rId7"/>
    <p:sldId id="426" r:id="rId8"/>
    <p:sldId id="350" r:id="rId9"/>
    <p:sldId id="351" r:id="rId10"/>
    <p:sldId id="352" r:id="rId11"/>
    <p:sldId id="353" r:id="rId12"/>
    <p:sldId id="408" r:id="rId13"/>
    <p:sldId id="423" r:id="rId14"/>
    <p:sldId id="424" r:id="rId15"/>
    <p:sldId id="425" r:id="rId16"/>
    <p:sldId id="358" r:id="rId17"/>
    <p:sldId id="359" r:id="rId18"/>
    <p:sldId id="360" r:id="rId19"/>
    <p:sldId id="418" r:id="rId20"/>
    <p:sldId id="361" r:id="rId21"/>
    <p:sldId id="362" r:id="rId22"/>
    <p:sldId id="419" r:id="rId23"/>
    <p:sldId id="363" r:id="rId24"/>
    <p:sldId id="434" r:id="rId25"/>
    <p:sldId id="365" r:id="rId26"/>
    <p:sldId id="421" r:id="rId27"/>
    <p:sldId id="422" r:id="rId28"/>
    <p:sldId id="367" r:id="rId29"/>
    <p:sldId id="368" r:id="rId30"/>
    <p:sldId id="369" r:id="rId31"/>
    <p:sldId id="431" r:id="rId32"/>
    <p:sldId id="432" r:id="rId33"/>
    <p:sldId id="370" r:id="rId34"/>
    <p:sldId id="371" r:id="rId35"/>
    <p:sldId id="372" r:id="rId36"/>
    <p:sldId id="373" r:id="rId37"/>
    <p:sldId id="374" r:id="rId38"/>
    <p:sldId id="375" r:id="rId39"/>
    <p:sldId id="409" r:id="rId40"/>
    <p:sldId id="410" r:id="rId41"/>
    <p:sldId id="376" r:id="rId42"/>
    <p:sldId id="377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75">
          <p15:clr>
            <a:srgbClr val="A4A3A4"/>
          </p15:clr>
        </p15:guide>
        <p15:guide id="2" pos="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000066"/>
    <a:srgbClr val="0000CC"/>
    <a:srgbClr val="080808"/>
    <a:srgbClr val="1C1C1C"/>
    <a:srgbClr val="0033CC"/>
    <a:srgbClr val="0066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3" autoAdjust="0"/>
  </p:normalViewPr>
  <p:slideViewPr>
    <p:cSldViewPr>
      <p:cViewPr varScale="1">
        <p:scale>
          <a:sx n="105" d="100"/>
          <a:sy n="105" d="100"/>
        </p:scale>
        <p:origin x="1716" y="108"/>
      </p:cViewPr>
      <p:guideLst>
        <p:guide orient="horz" pos="3475"/>
        <p:guide pos="47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1.xml"/><Relationship Id="rId2" Type="http://schemas.openxmlformats.org/officeDocument/2006/relationships/slide" Target="slides/slide9.xml"/><Relationship Id="rId1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image" Target="../media/image129.emf"/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12" Type="http://schemas.openxmlformats.org/officeDocument/2006/relationships/image" Target="../media/image128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5" Type="http://schemas.openxmlformats.org/officeDocument/2006/relationships/image" Target="../media/image121.emf"/><Relationship Id="rId10" Type="http://schemas.openxmlformats.org/officeDocument/2006/relationships/image" Target="../media/image126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Relationship Id="rId6" Type="http://schemas.openxmlformats.org/officeDocument/2006/relationships/image" Target="../media/image171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image" Target="../media/image184.emf"/><Relationship Id="rId3" Type="http://schemas.openxmlformats.org/officeDocument/2006/relationships/image" Target="../media/image174.emf"/><Relationship Id="rId7" Type="http://schemas.openxmlformats.org/officeDocument/2006/relationships/image" Target="../media/image178.emf"/><Relationship Id="rId12" Type="http://schemas.openxmlformats.org/officeDocument/2006/relationships/image" Target="../media/image183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Relationship Id="rId6" Type="http://schemas.openxmlformats.org/officeDocument/2006/relationships/image" Target="../media/image177.emf"/><Relationship Id="rId11" Type="http://schemas.openxmlformats.org/officeDocument/2006/relationships/image" Target="../media/image182.emf"/><Relationship Id="rId5" Type="http://schemas.openxmlformats.org/officeDocument/2006/relationships/image" Target="../media/image176.emf"/><Relationship Id="rId10" Type="http://schemas.openxmlformats.org/officeDocument/2006/relationships/image" Target="../media/image181.emf"/><Relationship Id="rId4" Type="http://schemas.openxmlformats.org/officeDocument/2006/relationships/image" Target="../media/image175.emf"/><Relationship Id="rId9" Type="http://schemas.openxmlformats.org/officeDocument/2006/relationships/image" Target="../media/image180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image" Target="../media/image191.emf"/><Relationship Id="rId7" Type="http://schemas.openxmlformats.org/officeDocument/2006/relationships/image" Target="../media/image195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Relationship Id="rId6" Type="http://schemas.openxmlformats.org/officeDocument/2006/relationships/image" Target="../media/image202.emf"/><Relationship Id="rId11" Type="http://schemas.openxmlformats.org/officeDocument/2006/relationships/image" Target="../media/image207.emf"/><Relationship Id="rId5" Type="http://schemas.openxmlformats.org/officeDocument/2006/relationships/image" Target="../media/image201.emf"/><Relationship Id="rId10" Type="http://schemas.openxmlformats.org/officeDocument/2006/relationships/image" Target="../media/image206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w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image" Target="../media/image212.emf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22.emf"/><Relationship Id="rId7" Type="http://schemas.openxmlformats.org/officeDocument/2006/relationships/image" Target="../media/image226.emf"/><Relationship Id="rId12" Type="http://schemas.openxmlformats.org/officeDocument/2006/relationships/image" Target="../media/image231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Relationship Id="rId6" Type="http://schemas.openxmlformats.org/officeDocument/2006/relationships/image" Target="../media/image225.emf"/><Relationship Id="rId11" Type="http://schemas.openxmlformats.org/officeDocument/2006/relationships/image" Target="../media/image230.emf"/><Relationship Id="rId5" Type="http://schemas.openxmlformats.org/officeDocument/2006/relationships/image" Target="../media/image224.emf"/><Relationship Id="rId10" Type="http://schemas.openxmlformats.org/officeDocument/2006/relationships/image" Target="../media/image229.emf"/><Relationship Id="rId4" Type="http://schemas.openxmlformats.org/officeDocument/2006/relationships/image" Target="../media/image223.emf"/><Relationship Id="rId9" Type="http://schemas.openxmlformats.org/officeDocument/2006/relationships/image" Target="../media/image22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image" Target="../media/image232.emf"/><Relationship Id="rId6" Type="http://schemas.openxmlformats.org/officeDocument/2006/relationships/image" Target="../media/image237.emf"/><Relationship Id="rId5" Type="http://schemas.openxmlformats.org/officeDocument/2006/relationships/image" Target="../media/image236.emf"/><Relationship Id="rId4" Type="http://schemas.openxmlformats.org/officeDocument/2006/relationships/image" Target="../media/image235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0.emf"/><Relationship Id="rId7" Type="http://schemas.openxmlformats.org/officeDocument/2006/relationships/image" Target="../media/image244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Relationship Id="rId6" Type="http://schemas.openxmlformats.org/officeDocument/2006/relationships/image" Target="../media/image243.emf"/><Relationship Id="rId5" Type="http://schemas.openxmlformats.org/officeDocument/2006/relationships/image" Target="../media/image242.emf"/><Relationship Id="rId4" Type="http://schemas.openxmlformats.org/officeDocument/2006/relationships/image" Target="../media/image241.emf"/><Relationship Id="rId9" Type="http://schemas.openxmlformats.org/officeDocument/2006/relationships/image" Target="../media/image24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13" Type="http://schemas.openxmlformats.org/officeDocument/2006/relationships/image" Target="../media/image264.emf"/><Relationship Id="rId18" Type="http://schemas.openxmlformats.org/officeDocument/2006/relationships/image" Target="../media/image269.emf"/><Relationship Id="rId3" Type="http://schemas.openxmlformats.org/officeDocument/2006/relationships/image" Target="../media/image254.emf"/><Relationship Id="rId7" Type="http://schemas.openxmlformats.org/officeDocument/2006/relationships/image" Target="../media/image258.emf"/><Relationship Id="rId12" Type="http://schemas.openxmlformats.org/officeDocument/2006/relationships/image" Target="../media/image263.emf"/><Relationship Id="rId17" Type="http://schemas.openxmlformats.org/officeDocument/2006/relationships/image" Target="../media/image268.emf"/><Relationship Id="rId2" Type="http://schemas.openxmlformats.org/officeDocument/2006/relationships/image" Target="../media/image253.emf"/><Relationship Id="rId16" Type="http://schemas.openxmlformats.org/officeDocument/2006/relationships/image" Target="../media/image267.emf"/><Relationship Id="rId1" Type="http://schemas.openxmlformats.org/officeDocument/2006/relationships/image" Target="../media/image252.emf"/><Relationship Id="rId6" Type="http://schemas.openxmlformats.org/officeDocument/2006/relationships/image" Target="../media/image257.emf"/><Relationship Id="rId11" Type="http://schemas.openxmlformats.org/officeDocument/2006/relationships/image" Target="../media/image262.emf"/><Relationship Id="rId5" Type="http://schemas.openxmlformats.org/officeDocument/2006/relationships/image" Target="../media/image256.emf"/><Relationship Id="rId15" Type="http://schemas.openxmlformats.org/officeDocument/2006/relationships/image" Target="../media/image266.emf"/><Relationship Id="rId10" Type="http://schemas.openxmlformats.org/officeDocument/2006/relationships/image" Target="../media/image261.emf"/><Relationship Id="rId19" Type="http://schemas.openxmlformats.org/officeDocument/2006/relationships/image" Target="../media/image270.emf"/><Relationship Id="rId4" Type="http://schemas.openxmlformats.org/officeDocument/2006/relationships/image" Target="../media/image255.emf"/><Relationship Id="rId9" Type="http://schemas.openxmlformats.org/officeDocument/2006/relationships/image" Target="../media/image260.emf"/><Relationship Id="rId14" Type="http://schemas.openxmlformats.org/officeDocument/2006/relationships/image" Target="../media/image265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13" Type="http://schemas.openxmlformats.org/officeDocument/2006/relationships/image" Target="../media/image283.emf"/><Relationship Id="rId18" Type="http://schemas.openxmlformats.org/officeDocument/2006/relationships/image" Target="../media/image288.emf"/><Relationship Id="rId26" Type="http://schemas.openxmlformats.org/officeDocument/2006/relationships/image" Target="../media/image296.emf"/><Relationship Id="rId3" Type="http://schemas.openxmlformats.org/officeDocument/2006/relationships/image" Target="../media/image273.emf"/><Relationship Id="rId21" Type="http://schemas.openxmlformats.org/officeDocument/2006/relationships/image" Target="../media/image291.emf"/><Relationship Id="rId7" Type="http://schemas.openxmlformats.org/officeDocument/2006/relationships/image" Target="../media/image277.emf"/><Relationship Id="rId12" Type="http://schemas.openxmlformats.org/officeDocument/2006/relationships/image" Target="../media/image282.emf"/><Relationship Id="rId17" Type="http://schemas.openxmlformats.org/officeDocument/2006/relationships/image" Target="../media/image287.emf"/><Relationship Id="rId25" Type="http://schemas.openxmlformats.org/officeDocument/2006/relationships/image" Target="../media/image295.emf"/><Relationship Id="rId2" Type="http://schemas.openxmlformats.org/officeDocument/2006/relationships/image" Target="../media/image272.emf"/><Relationship Id="rId16" Type="http://schemas.openxmlformats.org/officeDocument/2006/relationships/image" Target="../media/image286.emf"/><Relationship Id="rId20" Type="http://schemas.openxmlformats.org/officeDocument/2006/relationships/image" Target="../media/image290.emf"/><Relationship Id="rId1" Type="http://schemas.openxmlformats.org/officeDocument/2006/relationships/image" Target="../media/image271.emf"/><Relationship Id="rId6" Type="http://schemas.openxmlformats.org/officeDocument/2006/relationships/image" Target="../media/image276.emf"/><Relationship Id="rId11" Type="http://schemas.openxmlformats.org/officeDocument/2006/relationships/image" Target="../media/image281.emf"/><Relationship Id="rId24" Type="http://schemas.openxmlformats.org/officeDocument/2006/relationships/image" Target="../media/image294.emf"/><Relationship Id="rId5" Type="http://schemas.openxmlformats.org/officeDocument/2006/relationships/image" Target="../media/image275.emf"/><Relationship Id="rId15" Type="http://schemas.openxmlformats.org/officeDocument/2006/relationships/image" Target="../media/image285.emf"/><Relationship Id="rId23" Type="http://schemas.openxmlformats.org/officeDocument/2006/relationships/image" Target="../media/image293.emf"/><Relationship Id="rId28" Type="http://schemas.openxmlformats.org/officeDocument/2006/relationships/image" Target="../media/image298.emf"/><Relationship Id="rId10" Type="http://schemas.openxmlformats.org/officeDocument/2006/relationships/image" Target="../media/image280.emf"/><Relationship Id="rId19" Type="http://schemas.openxmlformats.org/officeDocument/2006/relationships/image" Target="../media/image289.emf"/><Relationship Id="rId4" Type="http://schemas.openxmlformats.org/officeDocument/2006/relationships/image" Target="../media/image274.emf"/><Relationship Id="rId9" Type="http://schemas.openxmlformats.org/officeDocument/2006/relationships/image" Target="../media/image279.emf"/><Relationship Id="rId14" Type="http://schemas.openxmlformats.org/officeDocument/2006/relationships/image" Target="../media/image284.emf"/><Relationship Id="rId22" Type="http://schemas.openxmlformats.org/officeDocument/2006/relationships/image" Target="../media/image292.emf"/><Relationship Id="rId27" Type="http://schemas.openxmlformats.org/officeDocument/2006/relationships/image" Target="../media/image297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emf"/><Relationship Id="rId13" Type="http://schemas.openxmlformats.org/officeDocument/2006/relationships/image" Target="../media/image311.emf"/><Relationship Id="rId3" Type="http://schemas.openxmlformats.org/officeDocument/2006/relationships/image" Target="../media/image301.emf"/><Relationship Id="rId7" Type="http://schemas.openxmlformats.org/officeDocument/2006/relationships/image" Target="../media/image305.emf"/><Relationship Id="rId12" Type="http://schemas.openxmlformats.org/officeDocument/2006/relationships/image" Target="../media/image310.emf"/><Relationship Id="rId2" Type="http://schemas.openxmlformats.org/officeDocument/2006/relationships/image" Target="../media/image300.emf"/><Relationship Id="rId16" Type="http://schemas.openxmlformats.org/officeDocument/2006/relationships/image" Target="../media/image314.emf"/><Relationship Id="rId1" Type="http://schemas.openxmlformats.org/officeDocument/2006/relationships/image" Target="../media/image299.emf"/><Relationship Id="rId6" Type="http://schemas.openxmlformats.org/officeDocument/2006/relationships/image" Target="../media/image304.emf"/><Relationship Id="rId11" Type="http://schemas.openxmlformats.org/officeDocument/2006/relationships/image" Target="../media/image309.emf"/><Relationship Id="rId5" Type="http://schemas.openxmlformats.org/officeDocument/2006/relationships/image" Target="../media/image303.emf"/><Relationship Id="rId15" Type="http://schemas.openxmlformats.org/officeDocument/2006/relationships/image" Target="../media/image313.emf"/><Relationship Id="rId10" Type="http://schemas.openxmlformats.org/officeDocument/2006/relationships/image" Target="../media/image308.emf"/><Relationship Id="rId4" Type="http://schemas.openxmlformats.org/officeDocument/2006/relationships/image" Target="../media/image302.emf"/><Relationship Id="rId9" Type="http://schemas.openxmlformats.org/officeDocument/2006/relationships/image" Target="../media/image307.emf"/><Relationship Id="rId14" Type="http://schemas.openxmlformats.org/officeDocument/2006/relationships/image" Target="../media/image31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emf"/><Relationship Id="rId1" Type="http://schemas.openxmlformats.org/officeDocument/2006/relationships/image" Target="../media/image315.e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emf"/><Relationship Id="rId13" Type="http://schemas.openxmlformats.org/officeDocument/2006/relationships/image" Target="../media/image329.emf"/><Relationship Id="rId18" Type="http://schemas.openxmlformats.org/officeDocument/2006/relationships/image" Target="../media/image334.emf"/><Relationship Id="rId3" Type="http://schemas.openxmlformats.org/officeDocument/2006/relationships/image" Target="../media/image319.emf"/><Relationship Id="rId7" Type="http://schemas.openxmlformats.org/officeDocument/2006/relationships/image" Target="../media/image323.emf"/><Relationship Id="rId12" Type="http://schemas.openxmlformats.org/officeDocument/2006/relationships/image" Target="../media/image328.emf"/><Relationship Id="rId17" Type="http://schemas.openxmlformats.org/officeDocument/2006/relationships/image" Target="../media/image333.emf"/><Relationship Id="rId2" Type="http://schemas.openxmlformats.org/officeDocument/2006/relationships/image" Target="../media/image318.emf"/><Relationship Id="rId16" Type="http://schemas.openxmlformats.org/officeDocument/2006/relationships/image" Target="../media/image332.emf"/><Relationship Id="rId1" Type="http://schemas.openxmlformats.org/officeDocument/2006/relationships/image" Target="../media/image317.emf"/><Relationship Id="rId6" Type="http://schemas.openxmlformats.org/officeDocument/2006/relationships/image" Target="../media/image322.emf"/><Relationship Id="rId11" Type="http://schemas.openxmlformats.org/officeDocument/2006/relationships/image" Target="../media/image327.emf"/><Relationship Id="rId5" Type="http://schemas.openxmlformats.org/officeDocument/2006/relationships/image" Target="../media/image321.emf"/><Relationship Id="rId15" Type="http://schemas.openxmlformats.org/officeDocument/2006/relationships/image" Target="../media/image331.emf"/><Relationship Id="rId10" Type="http://schemas.openxmlformats.org/officeDocument/2006/relationships/image" Target="../media/image326.emf"/><Relationship Id="rId19" Type="http://schemas.openxmlformats.org/officeDocument/2006/relationships/image" Target="../media/image335.emf"/><Relationship Id="rId4" Type="http://schemas.openxmlformats.org/officeDocument/2006/relationships/image" Target="../media/image320.emf"/><Relationship Id="rId9" Type="http://schemas.openxmlformats.org/officeDocument/2006/relationships/image" Target="../media/image325.emf"/><Relationship Id="rId14" Type="http://schemas.openxmlformats.org/officeDocument/2006/relationships/image" Target="../media/image33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emf"/><Relationship Id="rId3" Type="http://schemas.openxmlformats.org/officeDocument/2006/relationships/image" Target="../media/image338.emf"/><Relationship Id="rId7" Type="http://schemas.openxmlformats.org/officeDocument/2006/relationships/image" Target="../media/image342.emf"/><Relationship Id="rId2" Type="http://schemas.openxmlformats.org/officeDocument/2006/relationships/image" Target="../media/image337.emf"/><Relationship Id="rId1" Type="http://schemas.openxmlformats.org/officeDocument/2006/relationships/image" Target="../media/image336.emf"/><Relationship Id="rId6" Type="http://schemas.openxmlformats.org/officeDocument/2006/relationships/image" Target="../media/image341.emf"/><Relationship Id="rId5" Type="http://schemas.openxmlformats.org/officeDocument/2006/relationships/image" Target="../media/image340.emf"/><Relationship Id="rId4" Type="http://schemas.openxmlformats.org/officeDocument/2006/relationships/image" Target="../media/image339.emf"/><Relationship Id="rId9" Type="http://schemas.openxmlformats.org/officeDocument/2006/relationships/image" Target="../media/image344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emf"/><Relationship Id="rId13" Type="http://schemas.openxmlformats.org/officeDocument/2006/relationships/image" Target="../media/image365.emf"/><Relationship Id="rId18" Type="http://schemas.openxmlformats.org/officeDocument/2006/relationships/image" Target="../media/image370.emf"/><Relationship Id="rId3" Type="http://schemas.openxmlformats.org/officeDocument/2006/relationships/image" Target="../media/image355.emf"/><Relationship Id="rId21" Type="http://schemas.openxmlformats.org/officeDocument/2006/relationships/image" Target="../media/image373.emf"/><Relationship Id="rId7" Type="http://schemas.openxmlformats.org/officeDocument/2006/relationships/image" Target="../media/image359.emf"/><Relationship Id="rId12" Type="http://schemas.openxmlformats.org/officeDocument/2006/relationships/image" Target="../media/image364.emf"/><Relationship Id="rId17" Type="http://schemas.openxmlformats.org/officeDocument/2006/relationships/image" Target="../media/image369.emf"/><Relationship Id="rId2" Type="http://schemas.openxmlformats.org/officeDocument/2006/relationships/image" Target="../media/image354.emf"/><Relationship Id="rId16" Type="http://schemas.openxmlformats.org/officeDocument/2006/relationships/image" Target="../media/image368.emf"/><Relationship Id="rId20" Type="http://schemas.openxmlformats.org/officeDocument/2006/relationships/image" Target="../media/image372.emf"/><Relationship Id="rId1" Type="http://schemas.openxmlformats.org/officeDocument/2006/relationships/image" Target="../media/image353.emf"/><Relationship Id="rId6" Type="http://schemas.openxmlformats.org/officeDocument/2006/relationships/image" Target="../media/image358.emf"/><Relationship Id="rId11" Type="http://schemas.openxmlformats.org/officeDocument/2006/relationships/image" Target="../media/image363.emf"/><Relationship Id="rId5" Type="http://schemas.openxmlformats.org/officeDocument/2006/relationships/image" Target="../media/image357.emf"/><Relationship Id="rId15" Type="http://schemas.openxmlformats.org/officeDocument/2006/relationships/image" Target="../media/image367.emf"/><Relationship Id="rId10" Type="http://schemas.openxmlformats.org/officeDocument/2006/relationships/image" Target="../media/image362.emf"/><Relationship Id="rId19" Type="http://schemas.openxmlformats.org/officeDocument/2006/relationships/image" Target="../media/image371.emf"/><Relationship Id="rId4" Type="http://schemas.openxmlformats.org/officeDocument/2006/relationships/image" Target="../media/image356.emf"/><Relationship Id="rId9" Type="http://schemas.openxmlformats.org/officeDocument/2006/relationships/image" Target="../media/image361.emf"/><Relationship Id="rId14" Type="http://schemas.openxmlformats.org/officeDocument/2006/relationships/image" Target="../media/image366.emf"/><Relationship Id="rId22" Type="http://schemas.openxmlformats.org/officeDocument/2006/relationships/image" Target="../media/image374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emf"/><Relationship Id="rId13" Type="http://schemas.openxmlformats.org/officeDocument/2006/relationships/image" Target="../media/image388.emf"/><Relationship Id="rId3" Type="http://schemas.openxmlformats.org/officeDocument/2006/relationships/image" Target="../media/image378.emf"/><Relationship Id="rId7" Type="http://schemas.openxmlformats.org/officeDocument/2006/relationships/image" Target="../media/image382.emf"/><Relationship Id="rId12" Type="http://schemas.openxmlformats.org/officeDocument/2006/relationships/image" Target="../media/image387.emf"/><Relationship Id="rId17" Type="http://schemas.openxmlformats.org/officeDocument/2006/relationships/image" Target="../media/image392.emf"/><Relationship Id="rId2" Type="http://schemas.openxmlformats.org/officeDocument/2006/relationships/image" Target="../media/image377.emf"/><Relationship Id="rId16" Type="http://schemas.openxmlformats.org/officeDocument/2006/relationships/image" Target="../media/image391.emf"/><Relationship Id="rId1" Type="http://schemas.openxmlformats.org/officeDocument/2006/relationships/image" Target="../media/image376.emf"/><Relationship Id="rId6" Type="http://schemas.openxmlformats.org/officeDocument/2006/relationships/image" Target="../media/image381.emf"/><Relationship Id="rId11" Type="http://schemas.openxmlformats.org/officeDocument/2006/relationships/image" Target="../media/image386.emf"/><Relationship Id="rId5" Type="http://schemas.openxmlformats.org/officeDocument/2006/relationships/image" Target="../media/image380.emf"/><Relationship Id="rId15" Type="http://schemas.openxmlformats.org/officeDocument/2006/relationships/image" Target="../media/image390.emf"/><Relationship Id="rId10" Type="http://schemas.openxmlformats.org/officeDocument/2006/relationships/image" Target="../media/image385.emf"/><Relationship Id="rId4" Type="http://schemas.openxmlformats.org/officeDocument/2006/relationships/image" Target="../media/image379.emf"/><Relationship Id="rId9" Type="http://schemas.openxmlformats.org/officeDocument/2006/relationships/image" Target="../media/image384.emf"/><Relationship Id="rId14" Type="http://schemas.openxmlformats.org/officeDocument/2006/relationships/image" Target="../media/image38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4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83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6" Type="http://schemas.openxmlformats.org/officeDocument/2006/relationships/image" Target="../media/image77.emf"/><Relationship Id="rId11" Type="http://schemas.openxmlformats.org/officeDocument/2006/relationships/image" Target="../media/image82.emf"/><Relationship Id="rId5" Type="http://schemas.openxmlformats.org/officeDocument/2006/relationships/image" Target="../media/image7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6.emf"/><Relationship Id="rId17" Type="http://schemas.openxmlformats.org/officeDocument/2006/relationships/image" Target="../media/image101.emf"/><Relationship Id="rId2" Type="http://schemas.openxmlformats.org/officeDocument/2006/relationships/image" Target="../media/image86.emf"/><Relationship Id="rId16" Type="http://schemas.openxmlformats.org/officeDocument/2006/relationships/image" Target="../media/image100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Relationship Id="rId14" Type="http://schemas.openxmlformats.org/officeDocument/2006/relationships/image" Target="../media/image9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19589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09540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4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345363" y="6675438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AutoShape 5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812088" y="6675438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AutoShape 6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280400" y="6675438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Rectangle 10"/>
          <p:cNvSpPr>
            <a:spLocks noChangeArrowheads="1"/>
          </p:cNvSpPr>
          <p:nvPr userDrawn="1"/>
        </p:nvSpPr>
        <p:spPr bwMode="auto">
          <a:xfrm>
            <a:off x="1116013" y="3495675"/>
            <a:ext cx="7777162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zh-CN" altLang="en-US" sz="800" smtClean="0">
              <a:latin typeface="Times New Roman" pitchFamily="18" charset="0"/>
            </a:endParaRPr>
          </a:p>
        </p:txBody>
      </p:sp>
      <p:grpSp>
        <p:nvGrpSpPr>
          <p:cNvPr id="1030" name="Group 25"/>
          <p:cNvGrpSpPr>
            <a:grpSpLocks/>
          </p:cNvGrpSpPr>
          <p:nvPr userDrawn="1"/>
        </p:nvGrpSpPr>
        <p:grpSpPr bwMode="auto">
          <a:xfrm>
            <a:off x="7938" y="6604000"/>
            <a:ext cx="9086850" cy="4763"/>
            <a:chOff x="-23" y="4160"/>
            <a:chExt cx="5783" cy="3"/>
          </a:xfrm>
        </p:grpSpPr>
        <p:sp>
          <p:nvSpPr>
            <p:cNvPr id="1031" name="Line 7"/>
            <p:cNvSpPr>
              <a:spLocks noChangeShapeType="1"/>
            </p:cNvSpPr>
            <p:nvPr userDrawn="1"/>
          </p:nvSpPr>
          <p:spPr bwMode="auto">
            <a:xfrm>
              <a:off x="-23" y="4163"/>
              <a:ext cx="5783" cy="0"/>
            </a:xfrm>
            <a:prstGeom prst="line">
              <a:avLst/>
            </a:prstGeom>
            <a:noFill/>
            <a:ln w="3175">
              <a:solidFill>
                <a:srgbClr val="B2B2B2">
                  <a:alpha val="89803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Line 6"/>
            <p:cNvSpPr>
              <a:spLocks noChangeShapeType="1"/>
            </p:cNvSpPr>
            <p:nvPr userDrawn="1"/>
          </p:nvSpPr>
          <p:spPr bwMode="auto">
            <a:xfrm>
              <a:off x="0" y="4160"/>
              <a:ext cx="5760" cy="0"/>
            </a:xfrm>
            <a:prstGeom prst="line">
              <a:avLst/>
            </a:prstGeom>
            <a:noFill/>
            <a:ln w="63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46.emf"/><Relationship Id="rId26" Type="http://schemas.openxmlformats.org/officeDocument/2006/relationships/image" Target="../media/image50.emf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43.emf"/><Relationship Id="rId17" Type="http://schemas.openxmlformats.org/officeDocument/2006/relationships/oleObject" Target="../embeddings/oleObject36.bin"/><Relationship Id="rId25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emf"/><Relationship Id="rId20" Type="http://schemas.openxmlformats.org/officeDocument/2006/relationships/image" Target="../media/image47.emf"/><Relationship Id="rId29" Type="http://schemas.openxmlformats.org/officeDocument/2006/relationships/oleObject" Target="../embeddings/oleObject4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33.bin"/><Relationship Id="rId24" Type="http://schemas.openxmlformats.org/officeDocument/2006/relationships/image" Target="../media/image49.emf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51.emf"/><Relationship Id="rId10" Type="http://schemas.openxmlformats.org/officeDocument/2006/relationships/image" Target="../media/image42.emf"/><Relationship Id="rId19" Type="http://schemas.openxmlformats.org/officeDocument/2006/relationships/oleObject" Target="../embeddings/oleObject37.bin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4.emf"/><Relationship Id="rId22" Type="http://schemas.openxmlformats.org/officeDocument/2006/relationships/image" Target="../media/image48.emf"/><Relationship Id="rId27" Type="http://schemas.openxmlformats.org/officeDocument/2006/relationships/oleObject" Target="../embeddings/oleObject41.bin"/><Relationship Id="rId30" Type="http://schemas.openxmlformats.org/officeDocument/2006/relationships/image" Target="../media/image5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60.e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50.bin"/><Relationship Id="rId25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emf"/><Relationship Id="rId20" Type="http://schemas.openxmlformats.org/officeDocument/2006/relationships/image" Target="../media/image61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63.e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56.e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53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8.emf"/><Relationship Id="rId2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59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7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79.emf"/><Relationship Id="rId26" Type="http://schemas.openxmlformats.org/officeDocument/2006/relationships/image" Target="../media/image83.emf"/><Relationship Id="rId3" Type="http://schemas.openxmlformats.org/officeDocument/2006/relationships/oleObject" Target="../embeddings/oleObject61.bin"/><Relationship Id="rId21" Type="http://schemas.openxmlformats.org/officeDocument/2006/relationships/oleObject" Target="../embeddings/oleObject70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76.emf"/><Relationship Id="rId17" Type="http://schemas.openxmlformats.org/officeDocument/2006/relationships/oleObject" Target="../embeddings/oleObject68.bin"/><Relationship Id="rId25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emf"/><Relationship Id="rId20" Type="http://schemas.openxmlformats.org/officeDocument/2006/relationships/image" Target="../media/image80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3.emf"/><Relationship Id="rId11" Type="http://schemas.openxmlformats.org/officeDocument/2006/relationships/oleObject" Target="../embeddings/oleObject65.bin"/><Relationship Id="rId24" Type="http://schemas.openxmlformats.org/officeDocument/2006/relationships/image" Target="../media/image82.emf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23" Type="http://schemas.openxmlformats.org/officeDocument/2006/relationships/oleObject" Target="../embeddings/oleObject71.bin"/><Relationship Id="rId28" Type="http://schemas.openxmlformats.org/officeDocument/2006/relationships/image" Target="../media/image84.emf"/><Relationship Id="rId10" Type="http://schemas.openxmlformats.org/officeDocument/2006/relationships/image" Target="../media/image75.emf"/><Relationship Id="rId19" Type="http://schemas.openxmlformats.org/officeDocument/2006/relationships/oleObject" Target="../embeddings/oleObject69.bin"/><Relationship Id="rId4" Type="http://schemas.openxmlformats.org/officeDocument/2006/relationships/image" Target="../media/image72.e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77.emf"/><Relationship Id="rId22" Type="http://schemas.openxmlformats.org/officeDocument/2006/relationships/image" Target="../media/image81.emf"/><Relationship Id="rId27" Type="http://schemas.openxmlformats.org/officeDocument/2006/relationships/oleObject" Target="../embeddings/oleObject7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88.emf"/><Relationship Id="rId18" Type="http://schemas.openxmlformats.org/officeDocument/2006/relationships/oleObject" Target="../embeddings/oleObject80.bin"/><Relationship Id="rId26" Type="http://schemas.openxmlformats.org/officeDocument/2006/relationships/oleObject" Target="../embeddings/oleObject84.bin"/><Relationship Id="rId39" Type="http://schemas.openxmlformats.org/officeDocument/2006/relationships/image" Target="../media/image101.emf"/><Relationship Id="rId3" Type="http://schemas.openxmlformats.org/officeDocument/2006/relationships/image" Target="../media/image102.emf"/><Relationship Id="rId21" Type="http://schemas.openxmlformats.org/officeDocument/2006/relationships/image" Target="../media/image92.emf"/><Relationship Id="rId34" Type="http://schemas.openxmlformats.org/officeDocument/2006/relationships/oleObject" Target="../embeddings/oleObject88.bin"/><Relationship Id="rId7" Type="http://schemas.openxmlformats.org/officeDocument/2006/relationships/image" Target="../media/image85.e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90.emf"/><Relationship Id="rId25" Type="http://schemas.openxmlformats.org/officeDocument/2006/relationships/image" Target="../media/image94.emf"/><Relationship Id="rId33" Type="http://schemas.openxmlformats.org/officeDocument/2006/relationships/image" Target="../media/image98.emf"/><Relationship Id="rId38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1.bin"/><Relationship Id="rId29" Type="http://schemas.openxmlformats.org/officeDocument/2006/relationships/image" Target="../media/image96.e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7.emf"/><Relationship Id="rId24" Type="http://schemas.openxmlformats.org/officeDocument/2006/relationships/oleObject" Target="../embeddings/oleObject83.bin"/><Relationship Id="rId32" Type="http://schemas.openxmlformats.org/officeDocument/2006/relationships/oleObject" Target="../embeddings/oleObject87.bin"/><Relationship Id="rId37" Type="http://schemas.openxmlformats.org/officeDocument/2006/relationships/image" Target="../media/image100.emf"/><Relationship Id="rId5" Type="http://schemas.openxmlformats.org/officeDocument/2006/relationships/image" Target="../media/image104.emf"/><Relationship Id="rId15" Type="http://schemas.openxmlformats.org/officeDocument/2006/relationships/image" Target="../media/image89.emf"/><Relationship Id="rId23" Type="http://schemas.openxmlformats.org/officeDocument/2006/relationships/image" Target="../media/image93.emf"/><Relationship Id="rId28" Type="http://schemas.openxmlformats.org/officeDocument/2006/relationships/oleObject" Target="../embeddings/oleObject85.bin"/><Relationship Id="rId36" Type="http://schemas.openxmlformats.org/officeDocument/2006/relationships/oleObject" Target="../embeddings/oleObject89.bin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91.emf"/><Relationship Id="rId31" Type="http://schemas.openxmlformats.org/officeDocument/2006/relationships/image" Target="../media/image97.emf"/><Relationship Id="rId4" Type="http://schemas.openxmlformats.org/officeDocument/2006/relationships/image" Target="../media/image103.emf"/><Relationship Id="rId9" Type="http://schemas.openxmlformats.org/officeDocument/2006/relationships/image" Target="../media/image86.emf"/><Relationship Id="rId14" Type="http://schemas.openxmlformats.org/officeDocument/2006/relationships/oleObject" Target="../embeddings/oleObject78.bin"/><Relationship Id="rId22" Type="http://schemas.openxmlformats.org/officeDocument/2006/relationships/oleObject" Target="../embeddings/oleObject82.bin"/><Relationship Id="rId27" Type="http://schemas.openxmlformats.org/officeDocument/2006/relationships/image" Target="../media/image95.emf"/><Relationship Id="rId30" Type="http://schemas.openxmlformats.org/officeDocument/2006/relationships/oleObject" Target="../embeddings/oleObject86.bin"/><Relationship Id="rId35" Type="http://schemas.openxmlformats.org/officeDocument/2006/relationships/image" Target="../media/image9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11.emf"/><Relationship Id="rId3" Type="http://schemas.openxmlformats.org/officeDocument/2006/relationships/image" Target="../media/image115.emf"/><Relationship Id="rId21" Type="http://schemas.openxmlformats.org/officeDocument/2006/relationships/oleObject" Target="../embeddings/oleObject99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08.emf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0.emf"/><Relationship Id="rId20" Type="http://schemas.openxmlformats.org/officeDocument/2006/relationships/image" Target="../media/image112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94.bin"/><Relationship Id="rId24" Type="http://schemas.openxmlformats.org/officeDocument/2006/relationships/image" Target="../media/image114.emf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23" Type="http://schemas.openxmlformats.org/officeDocument/2006/relationships/oleObject" Target="../embeddings/oleObject100.bin"/><Relationship Id="rId10" Type="http://schemas.openxmlformats.org/officeDocument/2006/relationships/image" Target="../media/image107.e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09.emf"/><Relationship Id="rId22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24.emf"/><Relationship Id="rId26" Type="http://schemas.openxmlformats.org/officeDocument/2006/relationships/oleObject" Target="../embeddings/oleObject112.bin"/><Relationship Id="rId3" Type="http://schemas.openxmlformats.org/officeDocument/2006/relationships/oleObject" Target="../embeddings/oleObject101.bin"/><Relationship Id="rId21" Type="http://schemas.openxmlformats.org/officeDocument/2006/relationships/oleObject" Target="../embeddings/oleObject110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21.emf"/><Relationship Id="rId17" Type="http://schemas.openxmlformats.org/officeDocument/2006/relationships/oleObject" Target="../embeddings/oleObject108.bin"/><Relationship Id="rId25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emf"/><Relationship Id="rId20" Type="http://schemas.openxmlformats.org/officeDocument/2006/relationships/image" Target="../media/image125.emf"/><Relationship Id="rId29" Type="http://schemas.openxmlformats.org/officeDocument/2006/relationships/image" Target="../media/image129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8.emf"/><Relationship Id="rId11" Type="http://schemas.openxmlformats.org/officeDocument/2006/relationships/oleObject" Target="../embeddings/oleObject105.bin"/><Relationship Id="rId24" Type="http://schemas.openxmlformats.org/officeDocument/2006/relationships/image" Target="../media/image127.emf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23" Type="http://schemas.openxmlformats.org/officeDocument/2006/relationships/oleObject" Target="../embeddings/oleObject111.bin"/><Relationship Id="rId28" Type="http://schemas.openxmlformats.org/officeDocument/2006/relationships/oleObject" Target="../embeddings/oleObject113.bin"/><Relationship Id="rId10" Type="http://schemas.openxmlformats.org/officeDocument/2006/relationships/image" Target="../media/image120.e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117.e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22.emf"/><Relationship Id="rId22" Type="http://schemas.openxmlformats.org/officeDocument/2006/relationships/image" Target="../media/image126.emf"/><Relationship Id="rId27" Type="http://schemas.openxmlformats.org/officeDocument/2006/relationships/image" Target="../media/image1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35.emf"/><Relationship Id="rId3" Type="http://schemas.openxmlformats.org/officeDocument/2006/relationships/image" Target="../media/image138.wmf"/><Relationship Id="rId7" Type="http://schemas.openxmlformats.org/officeDocument/2006/relationships/image" Target="../media/image132.emf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3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34.emf"/><Relationship Id="rId5" Type="http://schemas.openxmlformats.org/officeDocument/2006/relationships/image" Target="../media/image131.emf"/><Relationship Id="rId15" Type="http://schemas.openxmlformats.org/officeDocument/2006/relationships/image" Target="../media/image136.e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33.emf"/><Relationship Id="rId14" Type="http://schemas.openxmlformats.org/officeDocument/2006/relationships/oleObject" Target="../embeddings/oleObject1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146.e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43.emf"/><Relationship Id="rId17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5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7.bin"/><Relationship Id="rId10" Type="http://schemas.openxmlformats.org/officeDocument/2006/relationships/image" Target="../media/image142.emf"/><Relationship Id="rId19" Type="http://schemas.openxmlformats.org/officeDocument/2006/relationships/image" Target="../media/image147.emf"/><Relationship Id="rId4" Type="http://schemas.openxmlformats.org/officeDocument/2006/relationships/image" Target="../media/image139.e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4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55.e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52.emf"/><Relationship Id="rId17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.emf"/><Relationship Id="rId20" Type="http://schemas.openxmlformats.org/officeDocument/2006/relationships/image" Target="../media/image156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151.emf"/><Relationship Id="rId19" Type="http://schemas.openxmlformats.org/officeDocument/2006/relationships/oleObject" Target="../embeddings/oleObject137.bin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5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164.e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61.emf"/><Relationship Id="rId1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3.emf"/><Relationship Id="rId20" Type="http://schemas.openxmlformats.org/officeDocument/2006/relationships/image" Target="../media/image165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8.e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10" Type="http://schemas.openxmlformats.org/officeDocument/2006/relationships/image" Target="../media/image160.emf"/><Relationship Id="rId19" Type="http://schemas.openxmlformats.org/officeDocument/2006/relationships/oleObject" Target="../embeddings/oleObject146.bin"/><Relationship Id="rId4" Type="http://schemas.openxmlformats.org/officeDocument/2006/relationships/image" Target="../media/image157.e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1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13" Type="http://schemas.openxmlformats.org/officeDocument/2006/relationships/oleObject" Target="../embeddings/oleObject152.bin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1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7.e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169.emf"/><Relationship Id="rId4" Type="http://schemas.openxmlformats.org/officeDocument/2006/relationships/image" Target="../media/image166.e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17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13" Type="http://schemas.openxmlformats.org/officeDocument/2006/relationships/image" Target="../media/image187.emf"/><Relationship Id="rId18" Type="http://schemas.openxmlformats.org/officeDocument/2006/relationships/image" Target="../media/image177.emf"/><Relationship Id="rId26" Type="http://schemas.openxmlformats.org/officeDocument/2006/relationships/image" Target="../media/image181.emf"/><Relationship Id="rId3" Type="http://schemas.openxmlformats.org/officeDocument/2006/relationships/image" Target="../media/image185.emf"/><Relationship Id="rId21" Type="http://schemas.openxmlformats.org/officeDocument/2006/relationships/oleObject" Target="../embeddings/oleObject160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75.emf"/><Relationship Id="rId17" Type="http://schemas.openxmlformats.org/officeDocument/2006/relationships/oleObject" Target="../embeddings/oleObject158.bin"/><Relationship Id="rId25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6.emf"/><Relationship Id="rId20" Type="http://schemas.openxmlformats.org/officeDocument/2006/relationships/image" Target="../media/image178.emf"/><Relationship Id="rId29" Type="http://schemas.openxmlformats.org/officeDocument/2006/relationships/oleObject" Target="../embeddings/oleObject164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2.emf"/><Relationship Id="rId11" Type="http://schemas.openxmlformats.org/officeDocument/2006/relationships/oleObject" Target="../embeddings/oleObject156.bin"/><Relationship Id="rId24" Type="http://schemas.openxmlformats.org/officeDocument/2006/relationships/image" Target="../media/image180.emf"/><Relationship Id="rId32" Type="http://schemas.openxmlformats.org/officeDocument/2006/relationships/image" Target="../media/image184.emf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7.bin"/><Relationship Id="rId23" Type="http://schemas.openxmlformats.org/officeDocument/2006/relationships/oleObject" Target="../embeddings/oleObject161.bin"/><Relationship Id="rId28" Type="http://schemas.openxmlformats.org/officeDocument/2006/relationships/image" Target="../media/image182.emf"/><Relationship Id="rId10" Type="http://schemas.openxmlformats.org/officeDocument/2006/relationships/image" Target="../media/image174.emf"/><Relationship Id="rId19" Type="http://schemas.openxmlformats.org/officeDocument/2006/relationships/oleObject" Target="../embeddings/oleObject159.bin"/><Relationship Id="rId31" Type="http://schemas.openxmlformats.org/officeDocument/2006/relationships/oleObject" Target="../embeddings/oleObject165.bin"/><Relationship Id="rId4" Type="http://schemas.openxmlformats.org/officeDocument/2006/relationships/image" Target="../media/image186.e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188.emf"/><Relationship Id="rId22" Type="http://schemas.openxmlformats.org/officeDocument/2006/relationships/image" Target="../media/image179.emf"/><Relationship Id="rId27" Type="http://schemas.openxmlformats.org/officeDocument/2006/relationships/oleObject" Target="../embeddings/oleObject163.bin"/><Relationship Id="rId30" Type="http://schemas.openxmlformats.org/officeDocument/2006/relationships/image" Target="../media/image18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oleObject" Target="../embeddings/oleObject171.bin"/><Relationship Id="rId18" Type="http://schemas.openxmlformats.org/officeDocument/2006/relationships/image" Target="../media/image196.e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193.emf"/><Relationship Id="rId17" Type="http://schemas.openxmlformats.org/officeDocument/2006/relationships/oleObject" Target="../embeddings/oleObject1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5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0.e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192.emf"/><Relationship Id="rId4" Type="http://schemas.openxmlformats.org/officeDocument/2006/relationships/image" Target="../media/image189.e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19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13" Type="http://schemas.openxmlformats.org/officeDocument/2006/relationships/oleObject" Target="../embeddings/oleObject179.bin"/><Relationship Id="rId18" Type="http://schemas.openxmlformats.org/officeDocument/2006/relationships/image" Target="../media/image204.emf"/><Relationship Id="rId3" Type="http://schemas.openxmlformats.org/officeDocument/2006/relationships/oleObject" Target="../embeddings/oleObject174.bin"/><Relationship Id="rId21" Type="http://schemas.openxmlformats.org/officeDocument/2006/relationships/oleObject" Target="../embeddings/oleObject183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201.emf"/><Relationship Id="rId17" Type="http://schemas.openxmlformats.org/officeDocument/2006/relationships/oleObject" Target="../embeddings/oleObject181.bin"/><Relationship Id="rId25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3.emf"/><Relationship Id="rId20" Type="http://schemas.openxmlformats.org/officeDocument/2006/relationships/image" Target="../media/image205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8.emf"/><Relationship Id="rId11" Type="http://schemas.openxmlformats.org/officeDocument/2006/relationships/oleObject" Target="../embeddings/oleObject178.bin"/><Relationship Id="rId24" Type="http://schemas.openxmlformats.org/officeDocument/2006/relationships/image" Target="../media/image207.emf"/><Relationship Id="rId5" Type="http://schemas.openxmlformats.org/officeDocument/2006/relationships/oleObject" Target="../embeddings/oleObject175.bin"/><Relationship Id="rId15" Type="http://schemas.openxmlformats.org/officeDocument/2006/relationships/oleObject" Target="../embeddings/oleObject180.bin"/><Relationship Id="rId23" Type="http://schemas.openxmlformats.org/officeDocument/2006/relationships/oleObject" Target="../embeddings/oleObject184.bin"/><Relationship Id="rId10" Type="http://schemas.openxmlformats.org/officeDocument/2006/relationships/image" Target="../media/image200.emf"/><Relationship Id="rId19" Type="http://schemas.openxmlformats.org/officeDocument/2006/relationships/oleObject" Target="../embeddings/oleObject182.bin"/><Relationship Id="rId4" Type="http://schemas.openxmlformats.org/officeDocument/2006/relationships/image" Target="../media/image197.emf"/><Relationship Id="rId9" Type="http://schemas.openxmlformats.org/officeDocument/2006/relationships/oleObject" Target="../embeddings/oleObject177.bin"/><Relationship Id="rId14" Type="http://schemas.openxmlformats.org/officeDocument/2006/relationships/image" Target="../media/image202.emf"/><Relationship Id="rId22" Type="http://schemas.openxmlformats.org/officeDocument/2006/relationships/image" Target="../media/image20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219.emf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216.emf"/><Relationship Id="rId17" Type="http://schemas.openxmlformats.org/officeDocument/2006/relationships/oleObject" Target="../embeddings/oleObject1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8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13.emf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10" Type="http://schemas.openxmlformats.org/officeDocument/2006/relationships/image" Target="../media/image215.emf"/><Relationship Id="rId4" Type="http://schemas.openxmlformats.org/officeDocument/2006/relationships/image" Target="../media/image212.e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21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emf"/><Relationship Id="rId13" Type="http://schemas.openxmlformats.org/officeDocument/2006/relationships/oleObject" Target="../embeddings/oleObject198.bin"/><Relationship Id="rId18" Type="http://schemas.openxmlformats.org/officeDocument/2006/relationships/image" Target="../media/image227.emf"/><Relationship Id="rId26" Type="http://schemas.openxmlformats.org/officeDocument/2006/relationships/image" Target="../media/image231.emf"/><Relationship Id="rId3" Type="http://schemas.openxmlformats.org/officeDocument/2006/relationships/oleObject" Target="../embeddings/oleObject193.bin"/><Relationship Id="rId21" Type="http://schemas.openxmlformats.org/officeDocument/2006/relationships/oleObject" Target="../embeddings/oleObject202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224.emf"/><Relationship Id="rId17" Type="http://schemas.openxmlformats.org/officeDocument/2006/relationships/oleObject" Target="../embeddings/oleObject200.bin"/><Relationship Id="rId25" Type="http://schemas.openxmlformats.org/officeDocument/2006/relationships/oleObject" Target="../embeddings/oleObject2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6.emf"/><Relationship Id="rId20" Type="http://schemas.openxmlformats.org/officeDocument/2006/relationships/image" Target="../media/image228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21.emf"/><Relationship Id="rId11" Type="http://schemas.openxmlformats.org/officeDocument/2006/relationships/oleObject" Target="../embeddings/oleObject197.bin"/><Relationship Id="rId24" Type="http://schemas.openxmlformats.org/officeDocument/2006/relationships/image" Target="../media/image230.emf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199.bin"/><Relationship Id="rId23" Type="http://schemas.openxmlformats.org/officeDocument/2006/relationships/oleObject" Target="../embeddings/oleObject203.bin"/><Relationship Id="rId10" Type="http://schemas.openxmlformats.org/officeDocument/2006/relationships/image" Target="../media/image223.emf"/><Relationship Id="rId19" Type="http://schemas.openxmlformats.org/officeDocument/2006/relationships/oleObject" Target="../embeddings/oleObject201.bin"/><Relationship Id="rId4" Type="http://schemas.openxmlformats.org/officeDocument/2006/relationships/image" Target="../media/image220.e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225.emf"/><Relationship Id="rId22" Type="http://schemas.openxmlformats.org/officeDocument/2006/relationships/image" Target="../media/image22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13" Type="http://schemas.openxmlformats.org/officeDocument/2006/relationships/oleObject" Target="../embeddings/oleObject210.bin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33.emf"/><Relationship Id="rId11" Type="http://schemas.openxmlformats.org/officeDocument/2006/relationships/oleObject" Target="../embeddings/oleObject209.bin"/><Relationship Id="rId5" Type="http://schemas.openxmlformats.org/officeDocument/2006/relationships/oleObject" Target="../embeddings/oleObject206.bin"/><Relationship Id="rId10" Type="http://schemas.openxmlformats.org/officeDocument/2006/relationships/image" Target="../media/image235.emf"/><Relationship Id="rId4" Type="http://schemas.openxmlformats.org/officeDocument/2006/relationships/image" Target="../media/image232.emf"/><Relationship Id="rId9" Type="http://schemas.openxmlformats.org/officeDocument/2006/relationships/oleObject" Target="../embeddings/oleObject208.bin"/><Relationship Id="rId14" Type="http://schemas.openxmlformats.org/officeDocument/2006/relationships/image" Target="../media/image23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oleObject" Target="../embeddings/oleObject216.bin"/><Relationship Id="rId18" Type="http://schemas.openxmlformats.org/officeDocument/2006/relationships/image" Target="../media/image245.emf"/><Relationship Id="rId3" Type="http://schemas.openxmlformats.org/officeDocument/2006/relationships/oleObject" Target="../embeddings/oleObject211.bin"/><Relationship Id="rId7" Type="http://schemas.openxmlformats.org/officeDocument/2006/relationships/oleObject" Target="../embeddings/oleObject213.bin"/><Relationship Id="rId12" Type="http://schemas.openxmlformats.org/officeDocument/2006/relationships/image" Target="../media/image242.emf"/><Relationship Id="rId17" Type="http://schemas.openxmlformats.org/officeDocument/2006/relationships/oleObject" Target="../embeddings/oleObject2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4.emf"/><Relationship Id="rId20" Type="http://schemas.openxmlformats.org/officeDocument/2006/relationships/image" Target="../media/image246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39.emf"/><Relationship Id="rId11" Type="http://schemas.openxmlformats.org/officeDocument/2006/relationships/oleObject" Target="../embeddings/oleObject215.bin"/><Relationship Id="rId5" Type="http://schemas.openxmlformats.org/officeDocument/2006/relationships/oleObject" Target="../embeddings/oleObject212.bin"/><Relationship Id="rId15" Type="http://schemas.openxmlformats.org/officeDocument/2006/relationships/oleObject" Target="../embeddings/oleObject217.bin"/><Relationship Id="rId10" Type="http://schemas.openxmlformats.org/officeDocument/2006/relationships/image" Target="../media/image241.emf"/><Relationship Id="rId19" Type="http://schemas.openxmlformats.org/officeDocument/2006/relationships/oleObject" Target="../embeddings/oleObject219.bin"/><Relationship Id="rId4" Type="http://schemas.openxmlformats.org/officeDocument/2006/relationships/image" Target="../media/image238.emf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24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1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e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e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48.e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24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59.emf"/><Relationship Id="rId26" Type="http://schemas.openxmlformats.org/officeDocument/2006/relationships/image" Target="../media/image263.emf"/><Relationship Id="rId39" Type="http://schemas.openxmlformats.org/officeDocument/2006/relationships/oleObject" Target="../embeddings/oleObject241.bin"/><Relationship Id="rId3" Type="http://schemas.openxmlformats.org/officeDocument/2006/relationships/oleObject" Target="../embeddings/oleObject223.bin"/><Relationship Id="rId21" Type="http://schemas.openxmlformats.org/officeDocument/2006/relationships/oleObject" Target="../embeddings/oleObject232.bin"/><Relationship Id="rId34" Type="http://schemas.openxmlformats.org/officeDocument/2006/relationships/image" Target="../media/image267.emf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56.emf"/><Relationship Id="rId17" Type="http://schemas.openxmlformats.org/officeDocument/2006/relationships/oleObject" Target="../embeddings/oleObject230.bin"/><Relationship Id="rId25" Type="http://schemas.openxmlformats.org/officeDocument/2006/relationships/oleObject" Target="../embeddings/oleObject234.bin"/><Relationship Id="rId33" Type="http://schemas.openxmlformats.org/officeDocument/2006/relationships/oleObject" Target="../embeddings/oleObject238.bin"/><Relationship Id="rId38" Type="http://schemas.openxmlformats.org/officeDocument/2006/relationships/image" Target="../media/image26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8.emf"/><Relationship Id="rId20" Type="http://schemas.openxmlformats.org/officeDocument/2006/relationships/image" Target="../media/image260.emf"/><Relationship Id="rId29" Type="http://schemas.openxmlformats.org/officeDocument/2006/relationships/oleObject" Target="../embeddings/oleObject236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53.emf"/><Relationship Id="rId11" Type="http://schemas.openxmlformats.org/officeDocument/2006/relationships/oleObject" Target="../embeddings/oleObject227.bin"/><Relationship Id="rId24" Type="http://schemas.openxmlformats.org/officeDocument/2006/relationships/image" Target="../media/image262.emf"/><Relationship Id="rId32" Type="http://schemas.openxmlformats.org/officeDocument/2006/relationships/image" Target="../media/image266.emf"/><Relationship Id="rId37" Type="http://schemas.openxmlformats.org/officeDocument/2006/relationships/oleObject" Target="../embeddings/oleObject240.bin"/><Relationship Id="rId40" Type="http://schemas.openxmlformats.org/officeDocument/2006/relationships/image" Target="../media/image270.emf"/><Relationship Id="rId5" Type="http://schemas.openxmlformats.org/officeDocument/2006/relationships/oleObject" Target="../embeddings/oleObject224.bin"/><Relationship Id="rId15" Type="http://schemas.openxmlformats.org/officeDocument/2006/relationships/oleObject" Target="../embeddings/oleObject229.bin"/><Relationship Id="rId23" Type="http://schemas.openxmlformats.org/officeDocument/2006/relationships/oleObject" Target="../embeddings/oleObject233.bin"/><Relationship Id="rId28" Type="http://schemas.openxmlformats.org/officeDocument/2006/relationships/image" Target="../media/image264.emf"/><Relationship Id="rId36" Type="http://schemas.openxmlformats.org/officeDocument/2006/relationships/image" Target="../media/image268.emf"/><Relationship Id="rId10" Type="http://schemas.openxmlformats.org/officeDocument/2006/relationships/image" Target="../media/image255.emf"/><Relationship Id="rId19" Type="http://schemas.openxmlformats.org/officeDocument/2006/relationships/oleObject" Target="../embeddings/oleObject231.bin"/><Relationship Id="rId31" Type="http://schemas.openxmlformats.org/officeDocument/2006/relationships/oleObject" Target="../embeddings/oleObject237.bin"/><Relationship Id="rId4" Type="http://schemas.openxmlformats.org/officeDocument/2006/relationships/image" Target="../media/image252.e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57.emf"/><Relationship Id="rId22" Type="http://schemas.openxmlformats.org/officeDocument/2006/relationships/image" Target="../media/image261.emf"/><Relationship Id="rId27" Type="http://schemas.openxmlformats.org/officeDocument/2006/relationships/oleObject" Target="../embeddings/oleObject235.bin"/><Relationship Id="rId30" Type="http://schemas.openxmlformats.org/officeDocument/2006/relationships/image" Target="../media/image265.emf"/><Relationship Id="rId35" Type="http://schemas.openxmlformats.org/officeDocument/2006/relationships/oleObject" Target="../embeddings/oleObject239.bin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7.bin"/><Relationship Id="rId18" Type="http://schemas.openxmlformats.org/officeDocument/2006/relationships/image" Target="../media/image278.emf"/><Relationship Id="rId26" Type="http://schemas.openxmlformats.org/officeDocument/2006/relationships/image" Target="../media/image282.emf"/><Relationship Id="rId39" Type="http://schemas.openxmlformats.org/officeDocument/2006/relationships/oleObject" Target="../embeddings/oleObject260.bin"/><Relationship Id="rId21" Type="http://schemas.openxmlformats.org/officeDocument/2006/relationships/oleObject" Target="../embeddings/oleObject251.bin"/><Relationship Id="rId34" Type="http://schemas.openxmlformats.org/officeDocument/2006/relationships/image" Target="../media/image286.emf"/><Relationship Id="rId42" Type="http://schemas.openxmlformats.org/officeDocument/2006/relationships/image" Target="../media/image290.emf"/><Relationship Id="rId47" Type="http://schemas.openxmlformats.org/officeDocument/2006/relationships/oleObject" Target="../embeddings/oleObject264.bin"/><Relationship Id="rId50" Type="http://schemas.openxmlformats.org/officeDocument/2006/relationships/image" Target="../media/image294.emf"/><Relationship Id="rId55" Type="http://schemas.openxmlformats.org/officeDocument/2006/relationships/oleObject" Target="../embeddings/oleObject268.bin"/><Relationship Id="rId7" Type="http://schemas.openxmlformats.org/officeDocument/2006/relationships/oleObject" Target="../embeddings/oleObject244.bin"/><Relationship Id="rId12" Type="http://schemas.openxmlformats.org/officeDocument/2006/relationships/image" Target="../media/image275.emf"/><Relationship Id="rId17" Type="http://schemas.openxmlformats.org/officeDocument/2006/relationships/oleObject" Target="../embeddings/oleObject249.bin"/><Relationship Id="rId25" Type="http://schemas.openxmlformats.org/officeDocument/2006/relationships/oleObject" Target="../embeddings/oleObject253.bin"/><Relationship Id="rId33" Type="http://schemas.openxmlformats.org/officeDocument/2006/relationships/oleObject" Target="../embeddings/oleObject257.bin"/><Relationship Id="rId38" Type="http://schemas.openxmlformats.org/officeDocument/2006/relationships/image" Target="../media/image288.emf"/><Relationship Id="rId46" Type="http://schemas.openxmlformats.org/officeDocument/2006/relationships/image" Target="../media/image29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7.emf"/><Relationship Id="rId20" Type="http://schemas.openxmlformats.org/officeDocument/2006/relationships/image" Target="../media/image279.emf"/><Relationship Id="rId29" Type="http://schemas.openxmlformats.org/officeDocument/2006/relationships/oleObject" Target="../embeddings/oleObject255.bin"/><Relationship Id="rId41" Type="http://schemas.openxmlformats.org/officeDocument/2006/relationships/oleObject" Target="../embeddings/oleObject261.bin"/><Relationship Id="rId54" Type="http://schemas.openxmlformats.org/officeDocument/2006/relationships/image" Target="../media/image296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72.emf"/><Relationship Id="rId11" Type="http://schemas.openxmlformats.org/officeDocument/2006/relationships/oleObject" Target="../embeddings/oleObject246.bin"/><Relationship Id="rId24" Type="http://schemas.openxmlformats.org/officeDocument/2006/relationships/image" Target="../media/image281.emf"/><Relationship Id="rId32" Type="http://schemas.openxmlformats.org/officeDocument/2006/relationships/image" Target="../media/image285.emf"/><Relationship Id="rId37" Type="http://schemas.openxmlformats.org/officeDocument/2006/relationships/oleObject" Target="../embeddings/oleObject259.bin"/><Relationship Id="rId40" Type="http://schemas.openxmlformats.org/officeDocument/2006/relationships/image" Target="../media/image289.emf"/><Relationship Id="rId45" Type="http://schemas.openxmlformats.org/officeDocument/2006/relationships/oleObject" Target="../embeddings/oleObject263.bin"/><Relationship Id="rId53" Type="http://schemas.openxmlformats.org/officeDocument/2006/relationships/oleObject" Target="../embeddings/oleObject267.bin"/><Relationship Id="rId58" Type="http://schemas.openxmlformats.org/officeDocument/2006/relationships/image" Target="../media/image298.emf"/><Relationship Id="rId5" Type="http://schemas.openxmlformats.org/officeDocument/2006/relationships/oleObject" Target="../embeddings/oleObject243.bin"/><Relationship Id="rId15" Type="http://schemas.openxmlformats.org/officeDocument/2006/relationships/oleObject" Target="../embeddings/oleObject248.bin"/><Relationship Id="rId23" Type="http://schemas.openxmlformats.org/officeDocument/2006/relationships/oleObject" Target="../embeddings/oleObject252.bin"/><Relationship Id="rId28" Type="http://schemas.openxmlformats.org/officeDocument/2006/relationships/image" Target="../media/image283.emf"/><Relationship Id="rId36" Type="http://schemas.openxmlformats.org/officeDocument/2006/relationships/image" Target="../media/image287.emf"/><Relationship Id="rId49" Type="http://schemas.openxmlformats.org/officeDocument/2006/relationships/oleObject" Target="../embeddings/oleObject265.bin"/><Relationship Id="rId57" Type="http://schemas.openxmlformats.org/officeDocument/2006/relationships/oleObject" Target="../embeddings/oleObject269.bin"/><Relationship Id="rId10" Type="http://schemas.openxmlformats.org/officeDocument/2006/relationships/image" Target="../media/image274.emf"/><Relationship Id="rId19" Type="http://schemas.openxmlformats.org/officeDocument/2006/relationships/oleObject" Target="../embeddings/oleObject250.bin"/><Relationship Id="rId31" Type="http://schemas.openxmlformats.org/officeDocument/2006/relationships/oleObject" Target="../embeddings/oleObject256.bin"/><Relationship Id="rId44" Type="http://schemas.openxmlformats.org/officeDocument/2006/relationships/image" Target="../media/image291.emf"/><Relationship Id="rId52" Type="http://schemas.openxmlformats.org/officeDocument/2006/relationships/image" Target="../media/image295.emf"/><Relationship Id="rId4" Type="http://schemas.openxmlformats.org/officeDocument/2006/relationships/image" Target="../media/image271.emf"/><Relationship Id="rId9" Type="http://schemas.openxmlformats.org/officeDocument/2006/relationships/oleObject" Target="../embeddings/oleObject245.bin"/><Relationship Id="rId14" Type="http://schemas.openxmlformats.org/officeDocument/2006/relationships/image" Target="../media/image276.emf"/><Relationship Id="rId22" Type="http://schemas.openxmlformats.org/officeDocument/2006/relationships/image" Target="../media/image280.emf"/><Relationship Id="rId27" Type="http://schemas.openxmlformats.org/officeDocument/2006/relationships/oleObject" Target="../embeddings/oleObject254.bin"/><Relationship Id="rId30" Type="http://schemas.openxmlformats.org/officeDocument/2006/relationships/image" Target="../media/image284.emf"/><Relationship Id="rId35" Type="http://schemas.openxmlformats.org/officeDocument/2006/relationships/oleObject" Target="../embeddings/oleObject258.bin"/><Relationship Id="rId43" Type="http://schemas.openxmlformats.org/officeDocument/2006/relationships/oleObject" Target="../embeddings/oleObject262.bin"/><Relationship Id="rId48" Type="http://schemas.openxmlformats.org/officeDocument/2006/relationships/image" Target="../media/image293.emf"/><Relationship Id="rId56" Type="http://schemas.openxmlformats.org/officeDocument/2006/relationships/image" Target="../media/image297.emf"/><Relationship Id="rId8" Type="http://schemas.openxmlformats.org/officeDocument/2006/relationships/image" Target="../media/image273.emf"/><Relationship Id="rId51" Type="http://schemas.openxmlformats.org/officeDocument/2006/relationships/oleObject" Target="../embeddings/oleObject266.bin"/><Relationship Id="rId3" Type="http://schemas.openxmlformats.org/officeDocument/2006/relationships/oleObject" Target="../embeddings/oleObject24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emf"/><Relationship Id="rId13" Type="http://schemas.openxmlformats.org/officeDocument/2006/relationships/oleObject" Target="../embeddings/oleObject275.bin"/><Relationship Id="rId18" Type="http://schemas.openxmlformats.org/officeDocument/2006/relationships/image" Target="../media/image306.emf"/><Relationship Id="rId26" Type="http://schemas.openxmlformats.org/officeDocument/2006/relationships/image" Target="../media/image310.emf"/><Relationship Id="rId3" Type="http://schemas.openxmlformats.org/officeDocument/2006/relationships/oleObject" Target="../embeddings/oleObject270.bin"/><Relationship Id="rId21" Type="http://schemas.openxmlformats.org/officeDocument/2006/relationships/oleObject" Target="../embeddings/oleObject279.bin"/><Relationship Id="rId34" Type="http://schemas.openxmlformats.org/officeDocument/2006/relationships/image" Target="../media/image314.emf"/><Relationship Id="rId7" Type="http://schemas.openxmlformats.org/officeDocument/2006/relationships/oleObject" Target="../embeddings/oleObject272.bin"/><Relationship Id="rId12" Type="http://schemas.openxmlformats.org/officeDocument/2006/relationships/image" Target="../media/image303.emf"/><Relationship Id="rId17" Type="http://schemas.openxmlformats.org/officeDocument/2006/relationships/oleObject" Target="../embeddings/oleObject277.bin"/><Relationship Id="rId25" Type="http://schemas.openxmlformats.org/officeDocument/2006/relationships/oleObject" Target="../embeddings/oleObject281.bin"/><Relationship Id="rId33" Type="http://schemas.openxmlformats.org/officeDocument/2006/relationships/oleObject" Target="../embeddings/oleObject28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5.emf"/><Relationship Id="rId20" Type="http://schemas.openxmlformats.org/officeDocument/2006/relationships/image" Target="../media/image307.emf"/><Relationship Id="rId29" Type="http://schemas.openxmlformats.org/officeDocument/2006/relationships/oleObject" Target="../embeddings/oleObject283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00.emf"/><Relationship Id="rId11" Type="http://schemas.openxmlformats.org/officeDocument/2006/relationships/oleObject" Target="../embeddings/oleObject274.bin"/><Relationship Id="rId24" Type="http://schemas.openxmlformats.org/officeDocument/2006/relationships/image" Target="../media/image309.emf"/><Relationship Id="rId32" Type="http://schemas.openxmlformats.org/officeDocument/2006/relationships/image" Target="../media/image313.emf"/><Relationship Id="rId5" Type="http://schemas.openxmlformats.org/officeDocument/2006/relationships/oleObject" Target="../embeddings/oleObject271.bin"/><Relationship Id="rId15" Type="http://schemas.openxmlformats.org/officeDocument/2006/relationships/oleObject" Target="../embeddings/oleObject276.bin"/><Relationship Id="rId23" Type="http://schemas.openxmlformats.org/officeDocument/2006/relationships/oleObject" Target="../embeddings/oleObject280.bin"/><Relationship Id="rId28" Type="http://schemas.openxmlformats.org/officeDocument/2006/relationships/image" Target="../media/image311.emf"/><Relationship Id="rId10" Type="http://schemas.openxmlformats.org/officeDocument/2006/relationships/image" Target="../media/image302.emf"/><Relationship Id="rId19" Type="http://schemas.openxmlformats.org/officeDocument/2006/relationships/oleObject" Target="../embeddings/oleObject278.bin"/><Relationship Id="rId31" Type="http://schemas.openxmlformats.org/officeDocument/2006/relationships/oleObject" Target="../embeddings/oleObject284.bin"/><Relationship Id="rId4" Type="http://schemas.openxmlformats.org/officeDocument/2006/relationships/image" Target="../media/image299.emf"/><Relationship Id="rId9" Type="http://schemas.openxmlformats.org/officeDocument/2006/relationships/oleObject" Target="../embeddings/oleObject273.bin"/><Relationship Id="rId14" Type="http://schemas.openxmlformats.org/officeDocument/2006/relationships/image" Target="../media/image304.emf"/><Relationship Id="rId22" Type="http://schemas.openxmlformats.org/officeDocument/2006/relationships/image" Target="../media/image308.emf"/><Relationship Id="rId27" Type="http://schemas.openxmlformats.org/officeDocument/2006/relationships/oleObject" Target="../embeddings/oleObject282.bin"/><Relationship Id="rId30" Type="http://schemas.openxmlformats.org/officeDocument/2006/relationships/image" Target="../media/image3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16.emf"/><Relationship Id="rId5" Type="http://schemas.openxmlformats.org/officeDocument/2006/relationships/oleObject" Target="../embeddings/oleObject287.bin"/><Relationship Id="rId4" Type="http://schemas.openxmlformats.org/officeDocument/2006/relationships/image" Target="../media/image31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emf"/><Relationship Id="rId13" Type="http://schemas.openxmlformats.org/officeDocument/2006/relationships/oleObject" Target="../embeddings/oleObject293.bin"/><Relationship Id="rId18" Type="http://schemas.openxmlformats.org/officeDocument/2006/relationships/image" Target="../media/image324.emf"/><Relationship Id="rId26" Type="http://schemas.openxmlformats.org/officeDocument/2006/relationships/image" Target="../media/image328.emf"/><Relationship Id="rId39" Type="http://schemas.openxmlformats.org/officeDocument/2006/relationships/oleObject" Target="../embeddings/oleObject306.bin"/><Relationship Id="rId3" Type="http://schemas.openxmlformats.org/officeDocument/2006/relationships/oleObject" Target="../embeddings/oleObject288.bin"/><Relationship Id="rId21" Type="http://schemas.openxmlformats.org/officeDocument/2006/relationships/oleObject" Target="../embeddings/oleObject297.bin"/><Relationship Id="rId34" Type="http://schemas.openxmlformats.org/officeDocument/2006/relationships/image" Target="../media/image332.emf"/><Relationship Id="rId7" Type="http://schemas.openxmlformats.org/officeDocument/2006/relationships/oleObject" Target="../embeddings/oleObject290.bin"/><Relationship Id="rId12" Type="http://schemas.openxmlformats.org/officeDocument/2006/relationships/image" Target="../media/image321.emf"/><Relationship Id="rId17" Type="http://schemas.openxmlformats.org/officeDocument/2006/relationships/oleObject" Target="../embeddings/oleObject295.bin"/><Relationship Id="rId25" Type="http://schemas.openxmlformats.org/officeDocument/2006/relationships/oleObject" Target="../embeddings/oleObject299.bin"/><Relationship Id="rId33" Type="http://schemas.openxmlformats.org/officeDocument/2006/relationships/oleObject" Target="../embeddings/oleObject303.bin"/><Relationship Id="rId38" Type="http://schemas.openxmlformats.org/officeDocument/2006/relationships/image" Target="../media/image33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3.emf"/><Relationship Id="rId20" Type="http://schemas.openxmlformats.org/officeDocument/2006/relationships/image" Target="../media/image325.emf"/><Relationship Id="rId29" Type="http://schemas.openxmlformats.org/officeDocument/2006/relationships/oleObject" Target="../embeddings/oleObject301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18.emf"/><Relationship Id="rId11" Type="http://schemas.openxmlformats.org/officeDocument/2006/relationships/oleObject" Target="../embeddings/oleObject292.bin"/><Relationship Id="rId24" Type="http://schemas.openxmlformats.org/officeDocument/2006/relationships/image" Target="../media/image327.emf"/><Relationship Id="rId32" Type="http://schemas.openxmlformats.org/officeDocument/2006/relationships/image" Target="../media/image331.emf"/><Relationship Id="rId37" Type="http://schemas.openxmlformats.org/officeDocument/2006/relationships/oleObject" Target="../embeddings/oleObject305.bin"/><Relationship Id="rId40" Type="http://schemas.openxmlformats.org/officeDocument/2006/relationships/image" Target="../media/image335.emf"/><Relationship Id="rId5" Type="http://schemas.openxmlformats.org/officeDocument/2006/relationships/oleObject" Target="../embeddings/oleObject289.bin"/><Relationship Id="rId15" Type="http://schemas.openxmlformats.org/officeDocument/2006/relationships/oleObject" Target="../embeddings/oleObject294.bin"/><Relationship Id="rId23" Type="http://schemas.openxmlformats.org/officeDocument/2006/relationships/oleObject" Target="../embeddings/oleObject298.bin"/><Relationship Id="rId28" Type="http://schemas.openxmlformats.org/officeDocument/2006/relationships/image" Target="../media/image329.emf"/><Relationship Id="rId36" Type="http://schemas.openxmlformats.org/officeDocument/2006/relationships/image" Target="../media/image333.emf"/><Relationship Id="rId10" Type="http://schemas.openxmlformats.org/officeDocument/2006/relationships/image" Target="../media/image320.emf"/><Relationship Id="rId19" Type="http://schemas.openxmlformats.org/officeDocument/2006/relationships/oleObject" Target="../embeddings/oleObject296.bin"/><Relationship Id="rId31" Type="http://schemas.openxmlformats.org/officeDocument/2006/relationships/oleObject" Target="../embeddings/oleObject302.bin"/><Relationship Id="rId4" Type="http://schemas.openxmlformats.org/officeDocument/2006/relationships/image" Target="../media/image317.emf"/><Relationship Id="rId9" Type="http://schemas.openxmlformats.org/officeDocument/2006/relationships/oleObject" Target="../embeddings/oleObject291.bin"/><Relationship Id="rId14" Type="http://schemas.openxmlformats.org/officeDocument/2006/relationships/image" Target="../media/image322.emf"/><Relationship Id="rId22" Type="http://schemas.openxmlformats.org/officeDocument/2006/relationships/image" Target="../media/image326.emf"/><Relationship Id="rId27" Type="http://schemas.openxmlformats.org/officeDocument/2006/relationships/oleObject" Target="../embeddings/oleObject300.bin"/><Relationship Id="rId30" Type="http://schemas.openxmlformats.org/officeDocument/2006/relationships/image" Target="../media/image330.emf"/><Relationship Id="rId35" Type="http://schemas.openxmlformats.org/officeDocument/2006/relationships/oleObject" Target="../embeddings/oleObject30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emf"/><Relationship Id="rId13" Type="http://schemas.openxmlformats.org/officeDocument/2006/relationships/oleObject" Target="../embeddings/oleObject312.bin"/><Relationship Id="rId18" Type="http://schemas.openxmlformats.org/officeDocument/2006/relationships/image" Target="../media/image343.e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340.emf"/><Relationship Id="rId17" Type="http://schemas.openxmlformats.org/officeDocument/2006/relationships/oleObject" Target="../embeddings/oleObject3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2.emf"/><Relationship Id="rId20" Type="http://schemas.openxmlformats.org/officeDocument/2006/relationships/image" Target="../media/image344.e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37.e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5" Type="http://schemas.openxmlformats.org/officeDocument/2006/relationships/oleObject" Target="../embeddings/oleObject313.bin"/><Relationship Id="rId10" Type="http://schemas.openxmlformats.org/officeDocument/2006/relationships/image" Target="../media/image339.emf"/><Relationship Id="rId19" Type="http://schemas.openxmlformats.org/officeDocument/2006/relationships/oleObject" Target="../embeddings/oleObject315.bin"/><Relationship Id="rId4" Type="http://schemas.openxmlformats.org/officeDocument/2006/relationships/image" Target="../media/image336.emf"/><Relationship Id="rId9" Type="http://schemas.openxmlformats.org/officeDocument/2006/relationships/oleObject" Target="../embeddings/oleObject310.bin"/><Relationship Id="rId14" Type="http://schemas.openxmlformats.org/officeDocument/2006/relationships/image" Target="../media/image3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wmf"/><Relationship Id="rId2" Type="http://schemas.openxmlformats.org/officeDocument/2006/relationships/image" Target="../media/image34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wmf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wmf"/><Relationship Id="rId5" Type="http://schemas.openxmlformats.org/officeDocument/2006/relationships/image" Target="../media/image351.wmf"/><Relationship Id="rId4" Type="http://schemas.openxmlformats.org/officeDocument/2006/relationships/image" Target="../media/image350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13" Type="http://schemas.openxmlformats.org/officeDocument/2006/relationships/oleObject" Target="../embeddings/oleObject321.bin"/><Relationship Id="rId18" Type="http://schemas.openxmlformats.org/officeDocument/2006/relationships/oleObject" Target="../embeddings/oleObject323.bin"/><Relationship Id="rId26" Type="http://schemas.openxmlformats.org/officeDocument/2006/relationships/oleObject" Target="../embeddings/oleObject327.bin"/><Relationship Id="rId39" Type="http://schemas.openxmlformats.org/officeDocument/2006/relationships/image" Target="../media/image370.emf"/><Relationship Id="rId3" Type="http://schemas.openxmlformats.org/officeDocument/2006/relationships/oleObject" Target="../embeddings/oleObject316.bin"/><Relationship Id="rId21" Type="http://schemas.openxmlformats.org/officeDocument/2006/relationships/image" Target="../media/image361.emf"/><Relationship Id="rId34" Type="http://schemas.openxmlformats.org/officeDocument/2006/relationships/oleObject" Target="../embeddings/oleObject331.bin"/><Relationship Id="rId42" Type="http://schemas.openxmlformats.org/officeDocument/2006/relationships/oleObject" Target="../embeddings/oleObject335.bin"/><Relationship Id="rId47" Type="http://schemas.openxmlformats.org/officeDocument/2006/relationships/image" Target="../media/image374.emf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357.emf"/><Relationship Id="rId17" Type="http://schemas.openxmlformats.org/officeDocument/2006/relationships/image" Target="../media/image375.png"/><Relationship Id="rId25" Type="http://schemas.openxmlformats.org/officeDocument/2006/relationships/image" Target="../media/image363.emf"/><Relationship Id="rId33" Type="http://schemas.openxmlformats.org/officeDocument/2006/relationships/image" Target="../media/image367.emf"/><Relationship Id="rId38" Type="http://schemas.openxmlformats.org/officeDocument/2006/relationships/oleObject" Target="../embeddings/oleObject333.bin"/><Relationship Id="rId46" Type="http://schemas.openxmlformats.org/officeDocument/2006/relationships/oleObject" Target="../embeddings/oleObject3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9.emf"/><Relationship Id="rId20" Type="http://schemas.openxmlformats.org/officeDocument/2006/relationships/oleObject" Target="../embeddings/oleObject324.bin"/><Relationship Id="rId29" Type="http://schemas.openxmlformats.org/officeDocument/2006/relationships/image" Target="../media/image365.emf"/><Relationship Id="rId41" Type="http://schemas.openxmlformats.org/officeDocument/2006/relationships/image" Target="../media/image371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54.emf"/><Relationship Id="rId11" Type="http://schemas.openxmlformats.org/officeDocument/2006/relationships/oleObject" Target="../embeddings/oleObject320.bin"/><Relationship Id="rId24" Type="http://schemas.openxmlformats.org/officeDocument/2006/relationships/oleObject" Target="../embeddings/oleObject326.bin"/><Relationship Id="rId32" Type="http://schemas.openxmlformats.org/officeDocument/2006/relationships/oleObject" Target="../embeddings/oleObject330.bin"/><Relationship Id="rId37" Type="http://schemas.openxmlformats.org/officeDocument/2006/relationships/image" Target="../media/image369.emf"/><Relationship Id="rId40" Type="http://schemas.openxmlformats.org/officeDocument/2006/relationships/oleObject" Target="../embeddings/oleObject334.bin"/><Relationship Id="rId45" Type="http://schemas.openxmlformats.org/officeDocument/2006/relationships/image" Target="../media/image373.emf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23" Type="http://schemas.openxmlformats.org/officeDocument/2006/relationships/image" Target="../media/image362.emf"/><Relationship Id="rId28" Type="http://schemas.openxmlformats.org/officeDocument/2006/relationships/oleObject" Target="../embeddings/oleObject328.bin"/><Relationship Id="rId36" Type="http://schemas.openxmlformats.org/officeDocument/2006/relationships/oleObject" Target="../embeddings/oleObject332.bin"/><Relationship Id="rId10" Type="http://schemas.openxmlformats.org/officeDocument/2006/relationships/image" Target="../media/image356.emf"/><Relationship Id="rId19" Type="http://schemas.openxmlformats.org/officeDocument/2006/relationships/image" Target="../media/image360.emf"/><Relationship Id="rId31" Type="http://schemas.openxmlformats.org/officeDocument/2006/relationships/image" Target="../media/image366.emf"/><Relationship Id="rId44" Type="http://schemas.openxmlformats.org/officeDocument/2006/relationships/oleObject" Target="../embeddings/oleObject336.bin"/><Relationship Id="rId4" Type="http://schemas.openxmlformats.org/officeDocument/2006/relationships/image" Target="../media/image353.e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358.emf"/><Relationship Id="rId22" Type="http://schemas.openxmlformats.org/officeDocument/2006/relationships/oleObject" Target="../embeddings/oleObject325.bin"/><Relationship Id="rId27" Type="http://schemas.openxmlformats.org/officeDocument/2006/relationships/image" Target="../media/image364.emf"/><Relationship Id="rId30" Type="http://schemas.openxmlformats.org/officeDocument/2006/relationships/oleObject" Target="../embeddings/oleObject329.bin"/><Relationship Id="rId35" Type="http://schemas.openxmlformats.org/officeDocument/2006/relationships/image" Target="../media/image368.emf"/><Relationship Id="rId43" Type="http://schemas.openxmlformats.org/officeDocument/2006/relationships/image" Target="../media/image37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oleObject" Target="../embeddings/oleObject343.bin"/><Relationship Id="rId18" Type="http://schemas.openxmlformats.org/officeDocument/2006/relationships/image" Target="../media/image383.emf"/><Relationship Id="rId26" Type="http://schemas.openxmlformats.org/officeDocument/2006/relationships/image" Target="../media/image387.emf"/><Relationship Id="rId3" Type="http://schemas.openxmlformats.org/officeDocument/2006/relationships/oleObject" Target="../embeddings/oleObject338.bin"/><Relationship Id="rId21" Type="http://schemas.openxmlformats.org/officeDocument/2006/relationships/oleObject" Target="../embeddings/oleObject347.bin"/><Relationship Id="rId34" Type="http://schemas.openxmlformats.org/officeDocument/2006/relationships/image" Target="../media/image391.emf"/><Relationship Id="rId7" Type="http://schemas.openxmlformats.org/officeDocument/2006/relationships/oleObject" Target="../embeddings/oleObject340.bin"/><Relationship Id="rId12" Type="http://schemas.openxmlformats.org/officeDocument/2006/relationships/image" Target="../media/image380.emf"/><Relationship Id="rId17" Type="http://schemas.openxmlformats.org/officeDocument/2006/relationships/oleObject" Target="../embeddings/oleObject345.bin"/><Relationship Id="rId25" Type="http://schemas.openxmlformats.org/officeDocument/2006/relationships/oleObject" Target="../embeddings/oleObject349.bin"/><Relationship Id="rId33" Type="http://schemas.openxmlformats.org/officeDocument/2006/relationships/oleObject" Target="../embeddings/oleObject35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2.emf"/><Relationship Id="rId20" Type="http://schemas.openxmlformats.org/officeDocument/2006/relationships/image" Target="../media/image384.emf"/><Relationship Id="rId29" Type="http://schemas.openxmlformats.org/officeDocument/2006/relationships/oleObject" Target="../embeddings/oleObject351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77.emf"/><Relationship Id="rId11" Type="http://schemas.openxmlformats.org/officeDocument/2006/relationships/oleObject" Target="../embeddings/oleObject342.bin"/><Relationship Id="rId24" Type="http://schemas.openxmlformats.org/officeDocument/2006/relationships/image" Target="../media/image386.emf"/><Relationship Id="rId32" Type="http://schemas.openxmlformats.org/officeDocument/2006/relationships/image" Target="../media/image390.emf"/><Relationship Id="rId5" Type="http://schemas.openxmlformats.org/officeDocument/2006/relationships/oleObject" Target="../embeddings/oleObject339.bin"/><Relationship Id="rId15" Type="http://schemas.openxmlformats.org/officeDocument/2006/relationships/oleObject" Target="../embeddings/oleObject344.bin"/><Relationship Id="rId23" Type="http://schemas.openxmlformats.org/officeDocument/2006/relationships/oleObject" Target="../embeddings/oleObject348.bin"/><Relationship Id="rId28" Type="http://schemas.openxmlformats.org/officeDocument/2006/relationships/image" Target="../media/image388.emf"/><Relationship Id="rId36" Type="http://schemas.openxmlformats.org/officeDocument/2006/relationships/image" Target="../media/image392.emf"/><Relationship Id="rId10" Type="http://schemas.openxmlformats.org/officeDocument/2006/relationships/image" Target="../media/image379.emf"/><Relationship Id="rId19" Type="http://schemas.openxmlformats.org/officeDocument/2006/relationships/oleObject" Target="../embeddings/oleObject346.bin"/><Relationship Id="rId31" Type="http://schemas.openxmlformats.org/officeDocument/2006/relationships/oleObject" Target="../embeddings/oleObject352.bin"/><Relationship Id="rId4" Type="http://schemas.openxmlformats.org/officeDocument/2006/relationships/image" Target="../media/image376.emf"/><Relationship Id="rId9" Type="http://schemas.openxmlformats.org/officeDocument/2006/relationships/oleObject" Target="../embeddings/oleObject341.bin"/><Relationship Id="rId14" Type="http://schemas.openxmlformats.org/officeDocument/2006/relationships/image" Target="../media/image381.emf"/><Relationship Id="rId22" Type="http://schemas.openxmlformats.org/officeDocument/2006/relationships/image" Target="../media/image385.emf"/><Relationship Id="rId27" Type="http://schemas.openxmlformats.org/officeDocument/2006/relationships/oleObject" Target="../embeddings/oleObject350.bin"/><Relationship Id="rId30" Type="http://schemas.openxmlformats.org/officeDocument/2006/relationships/image" Target="../media/image389.emf"/><Relationship Id="rId35" Type="http://schemas.openxmlformats.org/officeDocument/2006/relationships/oleObject" Target="../embeddings/oleObject3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9.e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25.e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3"/>
          <p:cNvSpPr>
            <a:spLocks noChangeShapeType="1"/>
          </p:cNvSpPr>
          <p:nvPr/>
        </p:nvSpPr>
        <p:spPr bwMode="auto">
          <a:xfrm>
            <a:off x="611188" y="17002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1116013" y="2024063"/>
            <a:ext cx="6408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10. 1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电流与磁场</a:t>
            </a: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1116013" y="2627313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10. 2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毕奥－萨伐尔定律 </a:t>
            </a:r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1116013" y="3232150"/>
            <a:ext cx="691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10. 3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磁高斯定理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1116013" y="3836988"/>
            <a:ext cx="612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10. 4  </a:t>
            </a:r>
            <a:r>
              <a:rPr kumimoji="1" lang="zh-CN" altLang="en-US" sz="2400" b="1">
                <a:solidFill>
                  <a:srgbClr val="FFFF66"/>
                </a:solidFill>
              </a:rPr>
              <a:t>安培环路定理</a:t>
            </a:r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auto">
          <a:xfrm>
            <a:off x="1116013" y="4440238"/>
            <a:ext cx="6265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10. 5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磁场对电流的作用</a:t>
            </a:r>
            <a:endParaRPr kumimoji="1" lang="zh-CN" altLang="en-US" sz="2400" b="1" i="1" baseline="-250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6" name="Text Box 9"/>
          <p:cNvSpPr txBox="1">
            <a:spLocks noChangeArrowheads="1"/>
          </p:cNvSpPr>
          <p:nvPr/>
        </p:nvSpPr>
        <p:spPr bwMode="auto">
          <a:xfrm>
            <a:off x="1116013" y="5045075"/>
            <a:ext cx="5803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10. 6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带电粒子在磁场中的运动</a:t>
            </a: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1116013" y="5649913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rPr>
              <a:t>10. 7  </a:t>
            </a:r>
            <a:r>
              <a:rPr kumimoji="1" lang="zh-CN" altLang="en-US" sz="2400" b="1">
                <a:solidFill>
                  <a:srgbClr val="FFFF66"/>
                </a:solidFill>
                <a:latin typeface="Times New Roman" panose="02020603050405020304" pitchFamily="18" charset="0"/>
              </a:rPr>
              <a:t>物质的磁性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50825" y="642938"/>
            <a:ext cx="86106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5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第</a:t>
            </a:r>
            <a:r>
              <a:rPr kumimoji="1" lang="en-US" altLang="zh-CN" sz="5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rPr>
              <a:t>10</a:t>
            </a:r>
            <a:r>
              <a:rPr kumimoji="1" lang="zh-CN" altLang="en-US" sz="5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章 恒定磁场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320675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10.2  </a:t>
            </a:r>
            <a:r>
              <a:rPr kumimoji="1" lang="zh-CN" altLang="en-US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毕奥－萨伐尔定律</a:t>
            </a:r>
            <a:r>
              <a:rPr kumimoji="1" lang="zh-CN" altLang="en-US" sz="3200" b="1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09550" y="881063"/>
            <a:ext cx="6267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毕奥－萨伐尔定律</a:t>
            </a:r>
            <a:r>
              <a:rPr kumimoji="1" lang="zh-CN" altLang="en-US" sz="2800" b="1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63588" y="1482725"/>
            <a:ext cx="167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静电场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117725" y="14620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取</a:t>
            </a:r>
          </a:p>
        </p:txBody>
      </p:sp>
      <p:graphicFrame>
        <p:nvGraphicFramePr>
          <p:cNvPr id="6150" name="Object 6"/>
          <p:cNvGraphicFramePr>
            <a:graphicFrameLocks/>
          </p:cNvGraphicFramePr>
          <p:nvPr/>
        </p:nvGraphicFramePr>
        <p:xfrm>
          <a:off x="2628900" y="1524000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Equation" r:id="rId3" imgW="289767" imgH="297022" progId="Equation.3">
                  <p:embed/>
                </p:oleObj>
              </mc:Choice>
              <mc:Fallback>
                <p:oleObj name="Equation" r:id="rId3" imgW="289767" imgH="297022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524000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Line 7"/>
          <p:cNvSpPr>
            <a:spLocks noChangeAspect="1" noChangeShapeType="1"/>
          </p:cNvSpPr>
          <p:nvPr/>
        </p:nvSpPr>
        <p:spPr bwMode="auto">
          <a:xfrm>
            <a:off x="3200400" y="1711325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52" name="Object 8"/>
          <p:cNvGraphicFramePr>
            <a:graphicFrameLocks/>
          </p:cNvGraphicFramePr>
          <p:nvPr/>
        </p:nvGraphicFramePr>
        <p:xfrm>
          <a:off x="4457700" y="1541463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Equation" r:id="rId5" imgW="335221" imgH="259185" progId="Equation.3">
                  <p:embed/>
                </p:oleObj>
              </mc:Choice>
              <mc:Fallback>
                <p:oleObj name="Equation" r:id="rId5" imgW="335221" imgH="25918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1541463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5181600" y="1711325"/>
            <a:ext cx="1143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54" name="Object 10"/>
          <p:cNvGraphicFramePr>
            <a:graphicFrameLocks/>
          </p:cNvGraphicFramePr>
          <p:nvPr/>
        </p:nvGraphicFramePr>
        <p:xfrm>
          <a:off x="6527800" y="1465263"/>
          <a:ext cx="12446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7" imgW="1135395" imgH="480060" progId="Equation.3">
                  <p:embed/>
                </p:oleObj>
              </mc:Choice>
              <mc:Fallback>
                <p:oleObj name="Equation" r:id="rId7" imgW="1135395" imgH="48006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1465263"/>
                        <a:ext cx="12446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779463" y="2157413"/>
            <a:ext cx="188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磁    场：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2133600" y="21590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取</a:t>
            </a:r>
          </a:p>
        </p:txBody>
      </p:sp>
      <p:graphicFrame>
        <p:nvGraphicFramePr>
          <p:cNvPr id="6157" name="Object 13"/>
          <p:cNvGraphicFramePr>
            <a:graphicFrameLocks/>
          </p:cNvGraphicFramePr>
          <p:nvPr/>
        </p:nvGraphicFramePr>
        <p:xfrm>
          <a:off x="2616200" y="2168525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9" imgW="411450" imgH="259185" progId="Equation.3">
                  <p:embed/>
                </p:oleObj>
              </mc:Choice>
              <mc:Fallback>
                <p:oleObj name="Equation" r:id="rId9" imgW="411450" imgH="25918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168525"/>
                        <a:ext cx="520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3276600" y="2397125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59" name="Object 15"/>
          <p:cNvGraphicFramePr>
            <a:graphicFrameLocks/>
          </p:cNvGraphicFramePr>
          <p:nvPr/>
        </p:nvGraphicFramePr>
        <p:xfrm>
          <a:off x="4546600" y="2168525"/>
          <a:ext cx="431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11" imgW="327645" imgH="259185" progId="Equation.3">
                  <p:embed/>
                </p:oleObj>
              </mc:Choice>
              <mc:Fallback>
                <p:oleObj name="Equation" r:id="rId11" imgW="327645" imgH="25918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2168525"/>
                        <a:ext cx="431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5181600" y="2397125"/>
            <a:ext cx="1143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61" name="Object 17"/>
          <p:cNvGraphicFramePr>
            <a:graphicFrameLocks/>
          </p:cNvGraphicFramePr>
          <p:nvPr/>
        </p:nvGraphicFramePr>
        <p:xfrm>
          <a:off x="6553200" y="2117725"/>
          <a:ext cx="1231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13" imgW="1127819" imgH="480060" progId="Equation.3">
                  <p:embed/>
                </p:oleObj>
              </mc:Choice>
              <mc:Fallback>
                <p:oleObj name="Equation" r:id="rId13" imgW="1127819" imgH="48006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17725"/>
                        <a:ext cx="12319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2" name="Object 18"/>
          <p:cNvGraphicFramePr>
            <a:graphicFrameLocks/>
          </p:cNvGraphicFramePr>
          <p:nvPr/>
        </p:nvGraphicFramePr>
        <p:xfrm>
          <a:off x="2819400" y="2930525"/>
          <a:ext cx="2271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15" imgW="2164258" imgH="746813" progId="Equation.3">
                  <p:embed/>
                </p:oleObj>
              </mc:Choice>
              <mc:Fallback>
                <p:oleObj name="Equation" r:id="rId15" imgW="2164258" imgH="746813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930525"/>
                        <a:ext cx="2271713" cy="8477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774700" y="3082925"/>
            <a:ext cx="3111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毕－萨定律：</a:t>
            </a:r>
            <a:r>
              <a:rPr kumimoji="1" lang="zh-CN" altLang="en-US" sz="28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164" name="Object 20"/>
          <p:cNvGraphicFramePr>
            <a:graphicFrameLocks/>
          </p:cNvGraphicFramePr>
          <p:nvPr/>
        </p:nvGraphicFramePr>
        <p:xfrm>
          <a:off x="5791200" y="310673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17" imgW="144884" imgH="335333" progId="Equation.3">
                  <p:embed/>
                </p:oleObj>
              </mc:Choice>
              <mc:Fallback>
                <p:oleObj name="Equation" r:id="rId17" imgW="144884" imgH="335333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106738"/>
                        <a:ext cx="25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6686550" y="3082925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单位矢量</a:t>
            </a:r>
          </a:p>
        </p:txBody>
      </p:sp>
      <p:sp>
        <p:nvSpPr>
          <p:cNvPr id="6166" name="Line 22"/>
          <p:cNvSpPr>
            <a:spLocks noChangeShapeType="1"/>
          </p:cNvSpPr>
          <p:nvPr/>
        </p:nvSpPr>
        <p:spPr bwMode="auto">
          <a:xfrm>
            <a:off x="6248400" y="3367088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648200" y="410845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真空中的磁导率 </a:t>
            </a:r>
          </a:p>
        </p:txBody>
      </p:sp>
      <p:graphicFrame>
        <p:nvGraphicFramePr>
          <p:cNvPr id="6168" name="Object 24"/>
          <p:cNvGraphicFramePr>
            <a:graphicFrameLocks/>
          </p:cNvGraphicFramePr>
          <p:nvPr/>
        </p:nvGraphicFramePr>
        <p:xfrm>
          <a:off x="909638" y="4073525"/>
          <a:ext cx="28813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19" imgW="2773621" imgH="373170" progId="Equation.3">
                  <p:embed/>
                </p:oleObj>
              </mc:Choice>
              <mc:Fallback>
                <p:oleObj name="Equation" r:id="rId19" imgW="2773621" imgH="37317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4073525"/>
                        <a:ext cx="28813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9" name="Text Box 25"/>
          <p:cNvSpPr txBox="1">
            <a:spLocks noChangeArrowheads="1"/>
          </p:cNvSpPr>
          <p:nvPr/>
        </p:nvSpPr>
        <p:spPr bwMode="auto">
          <a:xfrm>
            <a:off x="857250" y="490696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大小：</a:t>
            </a:r>
          </a:p>
        </p:txBody>
      </p:sp>
      <p:graphicFrame>
        <p:nvGraphicFramePr>
          <p:cNvPr id="6170" name="Object 26"/>
          <p:cNvGraphicFramePr>
            <a:graphicFrameLocks/>
          </p:cNvGraphicFramePr>
          <p:nvPr/>
        </p:nvGraphicFramePr>
        <p:xfrm>
          <a:off x="2120900" y="4773613"/>
          <a:ext cx="23749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Equation" r:id="rId21" imgW="2270790" imgH="716070" progId="Equation.3">
                  <p:embed/>
                </p:oleObj>
              </mc:Choice>
              <mc:Fallback>
                <p:oleObj name="Equation" r:id="rId21" imgW="2270790" imgH="71607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4773613"/>
                        <a:ext cx="23749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1" name="Text Box 27"/>
          <p:cNvSpPr txBox="1">
            <a:spLocks noChangeArrowheads="1"/>
          </p:cNvSpPr>
          <p:nvPr/>
        </p:nvSpPr>
        <p:spPr bwMode="auto">
          <a:xfrm>
            <a:off x="914400" y="5826125"/>
            <a:ext cx="370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方向：右螺旋法则</a:t>
            </a:r>
            <a:r>
              <a:rPr kumimoji="1" lang="zh-CN" altLang="en-US" sz="28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470275" y="1881188"/>
            <a:ext cx="6032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6600" b="1">
                <a:solidFill>
                  <a:srgbClr val="FFCCFF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3448050" y="1873250"/>
            <a:ext cx="6032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6600" b="1">
                <a:solidFill>
                  <a:srgbClr val="FFCCFF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3443288" y="1873250"/>
            <a:ext cx="60325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6600" b="1">
                <a:solidFill>
                  <a:srgbClr val="FFCCFF"/>
                </a:solidFill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6175" name="Freeform 31"/>
          <p:cNvSpPr>
            <a:spLocks/>
          </p:cNvSpPr>
          <p:nvPr/>
        </p:nvSpPr>
        <p:spPr bwMode="auto">
          <a:xfrm>
            <a:off x="5410200" y="5102225"/>
            <a:ext cx="1295400" cy="1295400"/>
          </a:xfrm>
          <a:custGeom>
            <a:avLst/>
            <a:gdLst>
              <a:gd name="T0" fmla="*/ 0 w 816"/>
              <a:gd name="T1" fmla="*/ 0 h 816"/>
              <a:gd name="T2" fmla="*/ 2147483646 w 816"/>
              <a:gd name="T3" fmla="*/ 2147483646 h 816"/>
              <a:gd name="T4" fmla="*/ 2147483646 w 816"/>
              <a:gd name="T5" fmla="*/ 2147483646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816">
                <a:moveTo>
                  <a:pt x="0" y="0"/>
                </a:moveTo>
                <a:cubicBezTo>
                  <a:pt x="220" y="28"/>
                  <a:pt x="440" y="56"/>
                  <a:pt x="576" y="192"/>
                </a:cubicBezTo>
                <a:cubicBezTo>
                  <a:pt x="712" y="328"/>
                  <a:pt x="764" y="572"/>
                  <a:pt x="816" y="816"/>
                </a:cubicBezTo>
              </a:path>
            </a:pathLst>
          </a:custGeom>
          <a:noFill/>
          <a:ln w="381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6" name="Line 32"/>
          <p:cNvSpPr>
            <a:spLocks noChangeShapeType="1"/>
          </p:cNvSpPr>
          <p:nvPr/>
        </p:nvSpPr>
        <p:spPr bwMode="auto">
          <a:xfrm rot="-560826" flipH="1" flipV="1">
            <a:off x="6586538" y="5770563"/>
            <a:ext cx="49212" cy="4540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6869113" y="4762500"/>
            <a:ext cx="522287" cy="457200"/>
            <a:chOff x="1303" y="26"/>
            <a:chExt cx="329" cy="288"/>
          </a:xfrm>
        </p:grpSpPr>
        <p:sp>
          <p:nvSpPr>
            <p:cNvPr id="11309" name="Oval 34"/>
            <p:cNvSpPr>
              <a:spLocks noChangeArrowheads="1"/>
            </p:cNvSpPr>
            <p:nvPr/>
          </p:nvSpPr>
          <p:spPr bwMode="auto">
            <a:xfrm>
              <a:off x="1584" y="192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10" name="Text Box 35"/>
            <p:cNvSpPr txBox="1">
              <a:spLocks noChangeArrowheads="1"/>
            </p:cNvSpPr>
            <p:nvPr/>
          </p:nvSpPr>
          <p:spPr bwMode="auto">
            <a:xfrm>
              <a:off x="1303" y="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>
                  <a:solidFill>
                    <a:srgbClr val="FFFF66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graphicFrame>
        <p:nvGraphicFramePr>
          <p:cNvPr id="6178" name="Object 36"/>
          <p:cNvGraphicFramePr>
            <a:graphicFrameLocks/>
          </p:cNvGraphicFramePr>
          <p:nvPr/>
        </p:nvGraphicFramePr>
        <p:xfrm>
          <a:off x="6019800" y="5905500"/>
          <a:ext cx="5222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Equation" r:id="rId23" imgW="411450" imgH="259185" progId="Equation.3">
                  <p:embed/>
                </p:oleObj>
              </mc:Choice>
              <mc:Fallback>
                <p:oleObj name="Equation" r:id="rId23" imgW="411450" imgH="259185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905500"/>
                        <a:ext cx="52228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9" name="Line 37"/>
          <p:cNvSpPr>
            <a:spLocks noChangeShapeType="1"/>
          </p:cNvSpPr>
          <p:nvPr/>
        </p:nvSpPr>
        <p:spPr bwMode="auto">
          <a:xfrm flipV="1">
            <a:off x="6659563" y="5094288"/>
            <a:ext cx="685800" cy="1143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80" name="Object 38"/>
          <p:cNvGraphicFramePr>
            <a:graphicFrameLocks noChangeAspect="1"/>
          </p:cNvGraphicFramePr>
          <p:nvPr/>
        </p:nvGraphicFramePr>
        <p:xfrm>
          <a:off x="7086600" y="5635625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Equation" r:id="rId25" imgW="30302" imgH="53445" progId="Equation.3">
                  <p:embed/>
                </p:oleObj>
              </mc:Choice>
              <mc:Fallback>
                <p:oleObj name="Equation" r:id="rId25" imgW="30302" imgH="5344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635625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1" name="Object 39"/>
          <p:cNvGraphicFramePr>
            <a:graphicFrameLocks noChangeAspect="1"/>
          </p:cNvGraphicFramePr>
          <p:nvPr/>
        </p:nvGraphicFramePr>
        <p:xfrm>
          <a:off x="6594475" y="5483225"/>
          <a:ext cx="377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Equation" r:id="rId27" imgW="30302" imgH="68580" progId="Equation.3">
                  <p:embed/>
                </p:oleObj>
              </mc:Choice>
              <mc:Fallback>
                <p:oleObj name="Equation" r:id="rId27" imgW="30302" imgH="6858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5483225"/>
                        <a:ext cx="37782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82" name="Group 40"/>
          <p:cNvGrpSpPr>
            <a:grpSpLocks/>
          </p:cNvGrpSpPr>
          <p:nvPr/>
        </p:nvGrpSpPr>
        <p:grpSpPr bwMode="auto">
          <a:xfrm>
            <a:off x="7543800" y="4949825"/>
            <a:ext cx="381000" cy="381000"/>
            <a:chOff x="2304" y="1968"/>
            <a:chExt cx="192" cy="192"/>
          </a:xfrm>
        </p:grpSpPr>
        <p:sp>
          <p:nvSpPr>
            <p:cNvPr id="11305" name="Oval 41"/>
            <p:cNvSpPr>
              <a:spLocks noChangeArrowheads="1"/>
            </p:cNvSpPr>
            <p:nvPr/>
          </p:nvSpPr>
          <p:spPr bwMode="auto">
            <a:xfrm>
              <a:off x="2304" y="1968"/>
              <a:ext cx="192" cy="192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306" name="Group 42"/>
            <p:cNvGrpSpPr>
              <a:grpSpLocks/>
            </p:cNvGrpSpPr>
            <p:nvPr/>
          </p:nvGrpSpPr>
          <p:grpSpPr bwMode="auto">
            <a:xfrm>
              <a:off x="2352" y="2027"/>
              <a:ext cx="100" cy="96"/>
              <a:chOff x="2352" y="2027"/>
              <a:chExt cx="100" cy="96"/>
            </a:xfrm>
          </p:grpSpPr>
          <p:sp>
            <p:nvSpPr>
              <p:cNvPr id="11307" name="Line 43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8" name="Line 44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6183" name="Object 45"/>
          <p:cNvGraphicFramePr>
            <a:graphicFrameLocks noChangeAspect="1"/>
          </p:cNvGraphicFramePr>
          <p:nvPr/>
        </p:nvGraphicFramePr>
        <p:xfrm>
          <a:off x="7981950" y="4854575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Equation" r:id="rId29" imgW="53503" imgH="83715" progId="Equation.3">
                  <p:embed/>
                </p:oleObj>
              </mc:Choice>
              <mc:Fallback>
                <p:oleObj name="Equation" r:id="rId29" imgW="53503" imgH="83715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1950" y="4854575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4" name="Arc 46"/>
          <p:cNvSpPr>
            <a:spLocks/>
          </p:cNvSpPr>
          <p:nvPr/>
        </p:nvSpPr>
        <p:spPr bwMode="auto">
          <a:xfrm rot="-8482144">
            <a:off x="6561138" y="5918200"/>
            <a:ext cx="211137" cy="285750"/>
          </a:xfrm>
          <a:custGeom>
            <a:avLst/>
            <a:gdLst>
              <a:gd name="T0" fmla="*/ 2147483646 w 15748"/>
              <a:gd name="T1" fmla="*/ 2147483646 h 21398"/>
              <a:gd name="T2" fmla="*/ 2147483646 w 15748"/>
              <a:gd name="T3" fmla="*/ 2147483646 h 21398"/>
              <a:gd name="T4" fmla="*/ 0 w 15748"/>
              <a:gd name="T5" fmla="*/ 0 h 213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748" h="21398" fill="none" extrusionOk="0">
                <a:moveTo>
                  <a:pt x="15747" y="14783"/>
                </a:moveTo>
                <a:cubicBezTo>
                  <a:pt x="12363" y="18388"/>
                  <a:pt x="7845" y="20723"/>
                  <a:pt x="2947" y="21398"/>
                </a:cubicBezTo>
              </a:path>
              <a:path w="15748" h="21398" stroke="0" extrusionOk="0">
                <a:moveTo>
                  <a:pt x="15747" y="14783"/>
                </a:moveTo>
                <a:cubicBezTo>
                  <a:pt x="12363" y="18388"/>
                  <a:pt x="7845" y="20723"/>
                  <a:pt x="2947" y="21398"/>
                </a:cubicBezTo>
                <a:lnTo>
                  <a:pt x="0" y="0"/>
                </a:lnTo>
                <a:lnTo>
                  <a:pt x="15747" y="14783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5" grpId="0"/>
      <p:bldP spid="6156" grpId="0"/>
      <p:bldP spid="6163" grpId="0"/>
      <p:bldP spid="6165" grpId="0"/>
      <p:bldP spid="6167" grpId="0"/>
      <p:bldP spid="6169" grpId="0"/>
      <p:bldP spid="6171" grpId="0"/>
      <p:bldP spid="6172" grpId="0"/>
      <p:bldP spid="6173" grpId="0"/>
      <p:bldP spid="61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47700" y="381000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例如：</a:t>
            </a:r>
          </a:p>
        </p:txBody>
      </p:sp>
      <p:grpSp>
        <p:nvGrpSpPr>
          <p:cNvPr id="109571" name="Group 3"/>
          <p:cNvGrpSpPr>
            <a:grpSpLocks/>
          </p:cNvGrpSpPr>
          <p:nvPr/>
        </p:nvGrpSpPr>
        <p:grpSpPr bwMode="auto">
          <a:xfrm>
            <a:off x="1716088" y="1031875"/>
            <a:ext cx="1636712" cy="1077913"/>
            <a:chOff x="631" y="1392"/>
            <a:chExt cx="1031" cy="775"/>
          </a:xfrm>
        </p:grpSpPr>
        <p:sp>
          <p:nvSpPr>
            <p:cNvPr id="12324" name="Line 4"/>
            <p:cNvSpPr>
              <a:spLocks noChangeShapeType="1"/>
            </p:cNvSpPr>
            <p:nvPr/>
          </p:nvSpPr>
          <p:spPr bwMode="auto">
            <a:xfrm>
              <a:off x="945" y="2064"/>
              <a:ext cx="336" cy="0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25" name="Object 5"/>
            <p:cNvGraphicFramePr>
              <a:graphicFrameLocks noChangeAspect="1"/>
            </p:cNvGraphicFramePr>
            <p:nvPr/>
          </p:nvGraphicFramePr>
          <p:xfrm>
            <a:off x="1333" y="1935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9" name="Equation" r:id="rId3" imgW="411450" imgH="259185" progId="Equation.3">
                    <p:embed/>
                  </p:oleObj>
                </mc:Choice>
                <mc:Fallback>
                  <p:oleObj name="Equation" r:id="rId3" imgW="411450" imgH="25918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3" y="1935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26" name="Group 6"/>
            <p:cNvGrpSpPr>
              <a:grpSpLocks/>
            </p:cNvGrpSpPr>
            <p:nvPr/>
          </p:nvGrpSpPr>
          <p:grpSpPr bwMode="auto">
            <a:xfrm>
              <a:off x="631" y="1392"/>
              <a:ext cx="329" cy="329"/>
              <a:chOff x="1303" y="26"/>
              <a:chExt cx="329" cy="329"/>
            </a:xfrm>
          </p:grpSpPr>
          <p:sp>
            <p:nvSpPr>
              <p:cNvPr id="12327" name="Oval 7"/>
              <p:cNvSpPr>
                <a:spLocks noChangeArrowheads="1"/>
              </p:cNvSpPr>
              <p:nvPr/>
            </p:nvSpPr>
            <p:spPr bwMode="auto">
              <a:xfrm>
                <a:off x="1584" y="192"/>
                <a:ext cx="48" cy="4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8" name="Text Box 8"/>
              <p:cNvSpPr txBox="1">
                <a:spLocks noChangeArrowheads="1"/>
              </p:cNvSpPr>
              <p:nvPr/>
            </p:nvSpPr>
            <p:spPr bwMode="auto">
              <a:xfrm>
                <a:off x="1303" y="26"/>
                <a:ext cx="233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</p:grpSp>
      <p:grpSp>
        <p:nvGrpSpPr>
          <p:cNvPr id="109577" name="Group 9"/>
          <p:cNvGrpSpPr>
            <a:grpSpLocks/>
          </p:cNvGrpSpPr>
          <p:nvPr/>
        </p:nvGrpSpPr>
        <p:grpSpPr bwMode="auto">
          <a:xfrm>
            <a:off x="4876800" y="644525"/>
            <a:ext cx="979488" cy="1565275"/>
            <a:chOff x="2880" y="1222"/>
            <a:chExt cx="617" cy="986"/>
          </a:xfrm>
        </p:grpSpPr>
        <p:grpSp>
          <p:nvGrpSpPr>
            <p:cNvPr id="12316" name="Group 10"/>
            <p:cNvGrpSpPr>
              <a:grpSpLocks/>
            </p:cNvGrpSpPr>
            <p:nvPr/>
          </p:nvGrpSpPr>
          <p:grpSpPr bwMode="auto">
            <a:xfrm>
              <a:off x="2880" y="1584"/>
              <a:ext cx="240" cy="240"/>
              <a:chOff x="2592" y="1488"/>
              <a:chExt cx="240" cy="240"/>
            </a:xfrm>
          </p:grpSpPr>
          <p:sp>
            <p:nvSpPr>
              <p:cNvPr id="12320" name="Oval 11"/>
              <p:cNvSpPr>
                <a:spLocks noChangeArrowheads="1"/>
              </p:cNvSpPr>
              <p:nvPr/>
            </p:nvSpPr>
            <p:spPr bwMode="auto">
              <a:xfrm>
                <a:off x="2592" y="1488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321" name="Group 12"/>
              <p:cNvGrpSpPr>
                <a:grpSpLocks/>
              </p:cNvGrpSpPr>
              <p:nvPr/>
            </p:nvGrpSpPr>
            <p:grpSpPr bwMode="auto">
              <a:xfrm>
                <a:off x="2652" y="1562"/>
                <a:ext cx="125" cy="120"/>
                <a:chOff x="2352" y="2027"/>
                <a:chExt cx="100" cy="96"/>
              </a:xfrm>
            </p:grpSpPr>
            <p:sp>
              <p:nvSpPr>
                <p:cNvPr id="12322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23" name="Line 14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2317" name="Object 15"/>
            <p:cNvGraphicFramePr>
              <a:graphicFrameLocks noChangeAspect="1"/>
            </p:cNvGraphicFramePr>
            <p:nvPr/>
          </p:nvGraphicFramePr>
          <p:xfrm>
            <a:off x="3168" y="1584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0" name="Equation" r:id="rId5" imgW="411450" imgH="259185" progId="Equation.3">
                    <p:embed/>
                  </p:oleObj>
                </mc:Choice>
                <mc:Fallback>
                  <p:oleObj name="Equation" r:id="rId5" imgW="411450" imgH="25918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584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8" name="Oval 16"/>
            <p:cNvSpPr>
              <a:spLocks noChangeArrowheads="1"/>
            </p:cNvSpPr>
            <p:nvPr/>
          </p:nvSpPr>
          <p:spPr bwMode="auto">
            <a:xfrm>
              <a:off x="2969" y="1222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19" name="Oval 17"/>
            <p:cNvSpPr>
              <a:spLocks noChangeArrowheads="1"/>
            </p:cNvSpPr>
            <p:nvPr/>
          </p:nvSpPr>
          <p:spPr bwMode="auto">
            <a:xfrm>
              <a:off x="2969" y="2160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9586" name="Group 18"/>
          <p:cNvGrpSpPr>
            <a:grpSpLocks/>
          </p:cNvGrpSpPr>
          <p:nvPr/>
        </p:nvGrpSpPr>
        <p:grpSpPr bwMode="auto">
          <a:xfrm>
            <a:off x="7004050" y="1330325"/>
            <a:ext cx="1454150" cy="544513"/>
            <a:chOff x="4412" y="1654"/>
            <a:chExt cx="916" cy="343"/>
          </a:xfrm>
        </p:grpSpPr>
        <p:sp>
          <p:nvSpPr>
            <p:cNvPr id="12313" name="Line 19"/>
            <p:cNvSpPr>
              <a:spLocks noChangeShapeType="1"/>
            </p:cNvSpPr>
            <p:nvPr/>
          </p:nvSpPr>
          <p:spPr bwMode="auto">
            <a:xfrm>
              <a:off x="4464" y="1680"/>
              <a:ext cx="336" cy="0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14" name="Object 20"/>
            <p:cNvGraphicFramePr>
              <a:graphicFrameLocks noChangeAspect="1"/>
            </p:cNvGraphicFramePr>
            <p:nvPr/>
          </p:nvGraphicFramePr>
          <p:xfrm>
            <a:off x="4412" y="1765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1" name="Equation" r:id="rId7" imgW="411450" imgH="259185" progId="Equation.3">
                    <p:embed/>
                  </p:oleObj>
                </mc:Choice>
                <mc:Fallback>
                  <p:oleObj name="Equation" r:id="rId7" imgW="411450" imgH="259185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2" y="1765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5" name="Oval 21"/>
            <p:cNvSpPr>
              <a:spLocks noChangeArrowheads="1"/>
            </p:cNvSpPr>
            <p:nvPr/>
          </p:nvSpPr>
          <p:spPr bwMode="auto">
            <a:xfrm>
              <a:off x="5280" y="1654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09590" name="Line 22"/>
          <p:cNvSpPr>
            <a:spLocks noChangeShapeType="1"/>
          </p:cNvSpPr>
          <p:nvPr/>
        </p:nvSpPr>
        <p:spPr bwMode="auto">
          <a:xfrm flipV="1">
            <a:off x="2203450" y="1295400"/>
            <a:ext cx="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591" name="Object 23"/>
          <p:cNvGraphicFramePr>
            <a:graphicFrameLocks noChangeAspect="1"/>
          </p:cNvGraphicFramePr>
          <p:nvPr/>
        </p:nvGraphicFramePr>
        <p:xfrm>
          <a:off x="1670050" y="14478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Equation" r:id="rId9" imgW="30302" imgH="53445" progId="Equation.3">
                  <p:embed/>
                </p:oleObj>
              </mc:Choice>
              <mc:Fallback>
                <p:oleObj name="Equation" r:id="rId9" imgW="30302" imgH="5344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144780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92" name="Group 24"/>
          <p:cNvGrpSpPr>
            <a:grpSpLocks/>
          </p:cNvGrpSpPr>
          <p:nvPr/>
        </p:nvGrpSpPr>
        <p:grpSpPr bwMode="auto">
          <a:xfrm>
            <a:off x="2355850" y="1066800"/>
            <a:ext cx="381000" cy="381000"/>
            <a:chOff x="1484" y="672"/>
            <a:chExt cx="240" cy="240"/>
          </a:xfrm>
        </p:grpSpPr>
        <p:sp>
          <p:nvSpPr>
            <p:cNvPr id="12311" name="Oval 25"/>
            <p:cNvSpPr>
              <a:spLocks noChangeArrowheads="1"/>
            </p:cNvSpPr>
            <p:nvPr/>
          </p:nvSpPr>
          <p:spPr bwMode="auto">
            <a:xfrm>
              <a:off x="1484" y="672"/>
              <a:ext cx="240" cy="24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12" name="Oval 26"/>
            <p:cNvSpPr>
              <a:spLocks noChangeArrowheads="1"/>
            </p:cNvSpPr>
            <p:nvPr/>
          </p:nvSpPr>
          <p:spPr bwMode="auto">
            <a:xfrm>
              <a:off x="1576" y="773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09595" name="Object 27"/>
          <p:cNvGraphicFramePr>
            <a:graphicFrameLocks noChangeAspect="1"/>
          </p:cNvGraphicFramePr>
          <p:nvPr/>
        </p:nvGraphicFramePr>
        <p:xfrm>
          <a:off x="2736850" y="99060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11" imgW="53503" imgH="83715" progId="Equation.3">
                  <p:embed/>
                </p:oleObj>
              </mc:Choice>
              <mc:Fallback>
                <p:oleObj name="Equation" r:id="rId11" imgW="53503" imgH="8371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99060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96" name="Line 28"/>
          <p:cNvSpPr>
            <a:spLocks noChangeShapeType="1"/>
          </p:cNvSpPr>
          <p:nvPr/>
        </p:nvSpPr>
        <p:spPr bwMode="auto">
          <a:xfrm flipV="1">
            <a:off x="5056188" y="723900"/>
            <a:ext cx="0" cy="4921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597" name="Object 29"/>
          <p:cNvGraphicFramePr>
            <a:graphicFrameLocks noChangeAspect="1"/>
          </p:cNvGraphicFramePr>
          <p:nvPr/>
        </p:nvGraphicFramePr>
        <p:xfrm>
          <a:off x="4572000" y="7620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Equation" r:id="rId13" imgW="30302" imgH="53445" progId="Equation.3">
                  <p:embed/>
                </p:oleObj>
              </mc:Choice>
              <mc:Fallback>
                <p:oleObj name="Equation" r:id="rId13" imgW="30302" imgH="5344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200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98" name="Line 30"/>
          <p:cNvSpPr>
            <a:spLocks noChangeShapeType="1"/>
          </p:cNvSpPr>
          <p:nvPr/>
        </p:nvSpPr>
        <p:spPr bwMode="auto">
          <a:xfrm>
            <a:off x="5095875" y="685800"/>
            <a:ext cx="5334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599" name="Object 31"/>
          <p:cNvGraphicFramePr>
            <a:graphicFrameLocks noChangeAspect="1"/>
          </p:cNvGraphicFramePr>
          <p:nvPr/>
        </p:nvGraphicFramePr>
        <p:xfrm>
          <a:off x="5715000" y="45720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15" imgW="53503" imgH="83715" progId="Equation.3">
                  <p:embed/>
                </p:oleObj>
              </mc:Choice>
              <mc:Fallback>
                <p:oleObj name="Equation" r:id="rId15" imgW="53503" imgH="83715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5720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00" name="Line 32"/>
          <p:cNvSpPr>
            <a:spLocks noChangeShapeType="1"/>
          </p:cNvSpPr>
          <p:nvPr/>
        </p:nvSpPr>
        <p:spPr bwMode="auto">
          <a:xfrm>
            <a:off x="5060950" y="1600200"/>
            <a:ext cx="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601" name="Object 33"/>
          <p:cNvGraphicFramePr>
            <a:graphicFrameLocks noChangeAspect="1"/>
          </p:cNvGraphicFramePr>
          <p:nvPr/>
        </p:nvGraphicFramePr>
        <p:xfrm>
          <a:off x="5181600" y="16002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17" imgW="30302" imgH="53445" progId="Equation.3">
                  <p:embed/>
                </p:oleObj>
              </mc:Choice>
              <mc:Fallback>
                <p:oleObj name="Equation" r:id="rId17" imgW="30302" imgH="5344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60020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02" name="Line 34"/>
          <p:cNvSpPr>
            <a:spLocks noChangeShapeType="1"/>
          </p:cNvSpPr>
          <p:nvPr/>
        </p:nvSpPr>
        <p:spPr bwMode="auto">
          <a:xfrm flipH="1">
            <a:off x="4495800" y="2160588"/>
            <a:ext cx="5334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603" name="Object 35"/>
          <p:cNvGraphicFramePr>
            <a:graphicFrameLocks noChangeAspect="1"/>
          </p:cNvGraphicFramePr>
          <p:nvPr/>
        </p:nvGraphicFramePr>
        <p:xfrm>
          <a:off x="4038600" y="190500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Equation" r:id="rId19" imgW="53503" imgH="83715" progId="Equation.3">
                  <p:embed/>
                </p:oleObj>
              </mc:Choice>
              <mc:Fallback>
                <p:oleObj name="Equation" r:id="rId19" imgW="53503" imgH="8371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04" name="Line 36"/>
          <p:cNvSpPr>
            <a:spLocks noChangeShapeType="1"/>
          </p:cNvSpPr>
          <p:nvPr/>
        </p:nvSpPr>
        <p:spPr bwMode="auto">
          <a:xfrm>
            <a:off x="7620000" y="137160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9605" name="Object 37"/>
          <p:cNvGraphicFramePr>
            <a:graphicFrameLocks noChangeAspect="1"/>
          </p:cNvGraphicFramePr>
          <p:nvPr/>
        </p:nvGraphicFramePr>
        <p:xfrm>
          <a:off x="7772400" y="144780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21" imgW="30302" imgH="53445" progId="Equation.3">
                  <p:embed/>
                </p:oleObj>
              </mc:Choice>
              <mc:Fallback>
                <p:oleObj name="Equation" r:id="rId21" imgW="30302" imgH="53445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44780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606" name="Object 38"/>
          <p:cNvGraphicFramePr>
            <a:graphicFrameLocks noChangeAspect="1"/>
          </p:cNvGraphicFramePr>
          <p:nvPr/>
        </p:nvGraphicFramePr>
        <p:xfrm>
          <a:off x="7308850" y="836613"/>
          <a:ext cx="8620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23" imgW="274142" imgH="68580" progId="Equation.3">
                  <p:embed/>
                </p:oleObj>
              </mc:Choice>
              <mc:Fallback>
                <p:oleObj name="Equation" r:id="rId23" imgW="274142" imgH="685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836613"/>
                        <a:ext cx="8620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23850" y="2708275"/>
            <a:ext cx="5929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chemeClr val="bg1"/>
                </a:solidFill>
              </a:rPr>
              <a:t>整个载流导线产生的磁感应强度为：</a:t>
            </a:r>
          </a:p>
        </p:txBody>
      </p:sp>
      <p:pic>
        <p:nvPicPr>
          <p:cNvPr id="109653" name="Picture 8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500438"/>
            <a:ext cx="6330950" cy="10652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9"/>
          <p:cNvSpPr txBox="1">
            <a:spLocks noChangeArrowheads="1"/>
          </p:cNvSpPr>
          <p:nvPr/>
        </p:nvSpPr>
        <p:spPr bwMode="auto">
          <a:xfrm>
            <a:off x="69850" y="323850"/>
            <a:ext cx="5456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毕－萨定律的应用举例</a:t>
            </a:r>
            <a:r>
              <a:rPr kumimoji="1" lang="zh-CN" altLang="en-US" sz="2800" b="1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315" name="Text Box 40"/>
          <p:cNvSpPr txBox="1">
            <a:spLocks noChangeArrowheads="1"/>
          </p:cNvSpPr>
          <p:nvPr/>
        </p:nvSpPr>
        <p:spPr bwMode="auto">
          <a:xfrm>
            <a:off x="179388" y="1744663"/>
            <a:ext cx="66579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载流直导线的磁场  </a:t>
            </a:r>
            <a:r>
              <a:rPr lang="zh-CN" altLang="zh-CN" sz="2400" b="1">
                <a:solidFill>
                  <a:srgbClr val="FFC000"/>
                </a:solidFill>
              </a:rPr>
              <a:t>书中例题</a:t>
            </a:r>
            <a:r>
              <a:rPr lang="en-US" altLang="zh-CN" sz="2400" b="1">
                <a:solidFill>
                  <a:srgbClr val="FFC000"/>
                </a:solidFill>
              </a:rPr>
              <a:t>9.1(p.365)</a:t>
            </a:r>
            <a:endParaRPr lang="zh-CN" altLang="zh-CN" sz="2400" b="1">
              <a:solidFill>
                <a:srgbClr val="FFC000"/>
              </a:solidFill>
            </a:endParaRPr>
          </a:p>
          <a:p>
            <a:pPr algn="l" eaLnBrk="1" hangingPunct="1"/>
            <a:endParaRPr kumimoji="1" lang="zh-CN" altLang="en-US" sz="2400" b="1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sp>
        <p:nvSpPr>
          <p:cNvPr id="13316" name="Rectangle 41"/>
          <p:cNvSpPr>
            <a:spLocks noChangeArrowheads="1"/>
          </p:cNvSpPr>
          <p:nvPr/>
        </p:nvSpPr>
        <p:spPr bwMode="auto">
          <a:xfrm>
            <a:off x="6184900" y="2265363"/>
            <a:ext cx="152400" cy="2743200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C4894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CC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Text Box 42"/>
          <p:cNvSpPr txBox="1">
            <a:spLocks noChangeArrowheads="1"/>
          </p:cNvSpPr>
          <p:nvPr/>
        </p:nvSpPr>
        <p:spPr bwMode="auto">
          <a:xfrm>
            <a:off x="5838825" y="2574925"/>
            <a:ext cx="38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13318" name="Group 43"/>
          <p:cNvGrpSpPr>
            <a:grpSpLocks/>
          </p:cNvGrpSpPr>
          <p:nvPr/>
        </p:nvGrpSpPr>
        <p:grpSpPr bwMode="auto">
          <a:xfrm>
            <a:off x="6338888" y="3832225"/>
            <a:ext cx="1143000" cy="519113"/>
            <a:chOff x="4320" y="3114"/>
            <a:chExt cx="720" cy="327"/>
          </a:xfrm>
        </p:grpSpPr>
        <p:sp>
          <p:nvSpPr>
            <p:cNvPr id="13341" name="Line 44"/>
            <p:cNvSpPr>
              <a:spLocks noChangeShapeType="1"/>
            </p:cNvSpPr>
            <p:nvPr/>
          </p:nvSpPr>
          <p:spPr bwMode="auto">
            <a:xfrm>
              <a:off x="4320" y="3434"/>
              <a:ext cx="720" cy="0"/>
            </a:xfrm>
            <a:prstGeom prst="line">
              <a:avLst/>
            </a:prstGeom>
            <a:noFill/>
            <a:ln w="38100">
              <a:solidFill>
                <a:srgbClr val="CC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Text Box 45"/>
            <p:cNvSpPr txBox="1">
              <a:spLocks noChangeArrowheads="1"/>
            </p:cNvSpPr>
            <p:nvPr/>
          </p:nvSpPr>
          <p:spPr bwMode="auto">
            <a:xfrm>
              <a:off x="4406" y="311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3319" name="Line 46"/>
          <p:cNvSpPr>
            <a:spLocks noChangeShapeType="1"/>
          </p:cNvSpPr>
          <p:nvPr/>
        </p:nvSpPr>
        <p:spPr bwMode="auto">
          <a:xfrm flipV="1">
            <a:off x="6261100" y="2422525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Rectangle 47"/>
          <p:cNvSpPr>
            <a:spLocks noChangeArrowheads="1"/>
          </p:cNvSpPr>
          <p:nvPr/>
        </p:nvSpPr>
        <p:spPr bwMode="auto">
          <a:xfrm>
            <a:off x="6184900" y="3605213"/>
            <a:ext cx="152400" cy="228600"/>
          </a:xfrm>
          <a:prstGeom prst="rect">
            <a:avLst/>
          </a:prstGeom>
          <a:gradFill rotWithShape="1">
            <a:gsLst>
              <a:gs pos="0">
                <a:srgbClr val="760000"/>
              </a:gs>
              <a:gs pos="50000">
                <a:srgbClr val="FF0000"/>
              </a:gs>
              <a:gs pos="100000">
                <a:srgbClr val="7600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21" name="Object 48"/>
          <p:cNvGraphicFramePr>
            <a:graphicFrameLocks/>
          </p:cNvGraphicFramePr>
          <p:nvPr/>
        </p:nvGraphicFramePr>
        <p:xfrm>
          <a:off x="5610225" y="3579813"/>
          <a:ext cx="522288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3" imgW="411450" imgH="259185" progId="Equation.3">
                  <p:embed/>
                </p:oleObj>
              </mc:Choice>
              <mc:Fallback>
                <p:oleObj name="Equation" r:id="rId3" imgW="411450" imgH="259185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3579813"/>
                        <a:ext cx="522288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Line 49"/>
          <p:cNvSpPr>
            <a:spLocks noChangeShapeType="1"/>
          </p:cNvSpPr>
          <p:nvPr/>
        </p:nvSpPr>
        <p:spPr bwMode="auto">
          <a:xfrm>
            <a:off x="6342063" y="3833813"/>
            <a:ext cx="1143000" cy="45720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23" name="Object 50"/>
          <p:cNvGraphicFramePr>
            <a:graphicFrameLocks noChangeAspect="1"/>
          </p:cNvGraphicFramePr>
          <p:nvPr/>
        </p:nvGraphicFramePr>
        <p:xfrm>
          <a:off x="6835775" y="3560763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公式" r:id="rId5" imgW="30302" imgH="53445" progId="Equation.3">
                  <p:embed/>
                </p:oleObj>
              </mc:Choice>
              <mc:Fallback>
                <p:oleObj name="公式" r:id="rId5" imgW="30302" imgH="53445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3560763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51"/>
          <p:cNvGraphicFramePr>
            <a:graphicFrameLocks noChangeAspect="1"/>
          </p:cNvGraphicFramePr>
          <p:nvPr/>
        </p:nvGraphicFramePr>
        <p:xfrm>
          <a:off x="6475413" y="3273425"/>
          <a:ext cx="3365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7" imgW="30302" imgH="68580" progId="Equation.3">
                  <p:embed/>
                </p:oleObj>
              </mc:Choice>
              <mc:Fallback>
                <p:oleObj name="Equation" r:id="rId7" imgW="30302" imgH="6858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3273425"/>
                        <a:ext cx="3365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5" name="Group 52"/>
          <p:cNvGrpSpPr>
            <a:grpSpLocks/>
          </p:cNvGrpSpPr>
          <p:nvPr/>
        </p:nvGrpSpPr>
        <p:grpSpPr bwMode="auto">
          <a:xfrm>
            <a:off x="7439025" y="3829050"/>
            <a:ext cx="381000" cy="381000"/>
            <a:chOff x="4992" y="3216"/>
            <a:chExt cx="240" cy="240"/>
          </a:xfrm>
        </p:grpSpPr>
        <p:sp>
          <p:nvSpPr>
            <p:cNvPr id="13337" name="Oval 53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3338" name="Group 54"/>
            <p:cNvGrpSpPr>
              <a:grpSpLocks/>
            </p:cNvGrpSpPr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3339" name="Line 55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0" name="Line 56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3326" name="Object 57"/>
          <p:cNvGraphicFramePr>
            <a:graphicFrameLocks/>
          </p:cNvGraphicFramePr>
          <p:nvPr/>
        </p:nvGraphicFramePr>
        <p:xfrm>
          <a:off x="7515225" y="338455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9" imgW="182762" imgH="236010" progId="Equation.3">
                  <p:embed/>
                </p:oleObj>
              </mc:Choice>
              <mc:Fallback>
                <p:oleObj name="Equation" r:id="rId9" imgW="182762" imgH="236010" progId="Equation.3">
                  <p:embed/>
                  <p:pic>
                    <p:nvPicPr>
                      <p:cNvPr id="0" name="Object 5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5225" y="338455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Text Box 58"/>
          <p:cNvSpPr txBox="1">
            <a:spLocks noChangeArrowheads="1"/>
          </p:cNvSpPr>
          <p:nvPr/>
        </p:nvSpPr>
        <p:spPr bwMode="auto">
          <a:xfrm>
            <a:off x="523875" y="36163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8208" name="Object 59"/>
          <p:cNvGraphicFramePr>
            <a:graphicFrameLocks noChangeAspect="1"/>
          </p:cNvGraphicFramePr>
          <p:nvPr/>
        </p:nvGraphicFramePr>
        <p:xfrm>
          <a:off x="1516063" y="3463925"/>
          <a:ext cx="23733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11" imgW="2270790" imgH="716070" progId="Equation.3">
                  <p:embed/>
                </p:oleObj>
              </mc:Choice>
              <mc:Fallback>
                <p:oleObj name="Equation" r:id="rId11" imgW="2270790" imgH="71607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3" y="3463925"/>
                        <a:ext cx="237331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9" name="Rectangle 60"/>
          <p:cNvSpPr>
            <a:spLocks noChangeArrowheads="1"/>
          </p:cNvSpPr>
          <p:nvPr/>
        </p:nvSpPr>
        <p:spPr bwMode="auto">
          <a:xfrm>
            <a:off x="504825" y="2300288"/>
            <a:ext cx="487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求距离载流直导线为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处</a:t>
            </a: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P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的磁感应强度 </a:t>
            </a:r>
          </a:p>
        </p:txBody>
      </p:sp>
      <p:graphicFrame>
        <p:nvGraphicFramePr>
          <p:cNvPr id="13330" name="Object 61"/>
          <p:cNvGraphicFramePr>
            <a:graphicFrameLocks noChangeAspect="1"/>
          </p:cNvGraphicFramePr>
          <p:nvPr/>
        </p:nvGraphicFramePr>
        <p:xfrm>
          <a:off x="3400425" y="2951163"/>
          <a:ext cx="27781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Equation" r:id="rId13" imgW="182762" imgH="236010" progId="Equation.3">
                  <p:embed/>
                </p:oleObj>
              </mc:Choice>
              <mc:Fallback>
                <p:oleObj name="Equation" r:id="rId13" imgW="182762" imgH="23601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2951163"/>
                        <a:ext cx="27781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62"/>
          <p:cNvGraphicFramePr>
            <a:graphicFrameLocks/>
          </p:cNvGraphicFramePr>
          <p:nvPr/>
        </p:nvGraphicFramePr>
        <p:xfrm>
          <a:off x="1501775" y="4475163"/>
          <a:ext cx="33655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Equation" r:id="rId15" imgW="3261301" imgH="716070" progId="Equation.3">
                  <p:embed/>
                </p:oleObj>
              </mc:Choice>
              <mc:Fallback>
                <p:oleObj name="Equation" r:id="rId15" imgW="3261301" imgH="716070" progId="Equation.3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4475163"/>
                        <a:ext cx="33655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2" name="Group 63"/>
          <p:cNvGrpSpPr>
            <a:grpSpLocks/>
          </p:cNvGrpSpPr>
          <p:nvPr/>
        </p:nvGrpSpPr>
        <p:grpSpPr bwMode="auto">
          <a:xfrm>
            <a:off x="7388225" y="4286250"/>
            <a:ext cx="401638" cy="585788"/>
            <a:chOff x="4982" y="3408"/>
            <a:chExt cx="253" cy="369"/>
          </a:xfrm>
        </p:grpSpPr>
        <p:sp>
          <p:nvSpPr>
            <p:cNvPr id="13335" name="Oval 64"/>
            <p:cNvSpPr>
              <a:spLocks noChangeArrowheads="1"/>
            </p:cNvSpPr>
            <p:nvPr/>
          </p:nvSpPr>
          <p:spPr bwMode="auto">
            <a:xfrm>
              <a:off x="5033" y="3408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36" name="Text Box 65"/>
            <p:cNvSpPr txBox="1">
              <a:spLocks noChangeArrowheads="1"/>
            </p:cNvSpPr>
            <p:nvPr/>
          </p:nvSpPr>
          <p:spPr bwMode="auto">
            <a:xfrm>
              <a:off x="4982" y="3450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13333" name="Arc 66"/>
          <p:cNvSpPr>
            <a:spLocks/>
          </p:cNvSpPr>
          <p:nvPr/>
        </p:nvSpPr>
        <p:spPr bwMode="auto">
          <a:xfrm rot="-8482144">
            <a:off x="6219825" y="3630613"/>
            <a:ext cx="354013" cy="288925"/>
          </a:xfrm>
          <a:custGeom>
            <a:avLst/>
            <a:gdLst>
              <a:gd name="T0" fmla="*/ 2147483646 w 26431"/>
              <a:gd name="T1" fmla="*/ 2147483646 h 21600"/>
              <a:gd name="T2" fmla="*/ 0 w 26431"/>
              <a:gd name="T3" fmla="*/ 2147483646 h 21600"/>
              <a:gd name="T4" fmla="*/ 2147483646 w 26431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31" h="21600" fill="none" extrusionOk="0">
                <a:moveTo>
                  <a:pt x="26431" y="20208"/>
                </a:moveTo>
                <a:cubicBezTo>
                  <a:pt x="23993" y="21128"/>
                  <a:pt x="21408" y="21599"/>
                  <a:pt x="18803" y="21600"/>
                </a:cubicBezTo>
                <a:cubicBezTo>
                  <a:pt x="11016" y="21600"/>
                  <a:pt x="3832" y="17409"/>
                  <a:pt x="0" y="10630"/>
                </a:cubicBezTo>
              </a:path>
              <a:path w="26431" h="21600" stroke="0" extrusionOk="0">
                <a:moveTo>
                  <a:pt x="26431" y="20208"/>
                </a:moveTo>
                <a:cubicBezTo>
                  <a:pt x="23993" y="21128"/>
                  <a:pt x="21408" y="21599"/>
                  <a:pt x="18803" y="21600"/>
                </a:cubicBezTo>
                <a:cubicBezTo>
                  <a:pt x="11016" y="21600"/>
                  <a:pt x="3832" y="17409"/>
                  <a:pt x="0" y="10630"/>
                </a:cubicBezTo>
                <a:lnTo>
                  <a:pt x="18803" y="0"/>
                </a:lnTo>
                <a:lnTo>
                  <a:pt x="26431" y="20208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4" name="TextBox 29"/>
          <p:cNvSpPr txBox="1">
            <a:spLocks noChangeArrowheads="1"/>
          </p:cNvSpPr>
          <p:nvPr/>
        </p:nvSpPr>
        <p:spPr bwMode="auto">
          <a:xfrm>
            <a:off x="671513" y="1041400"/>
            <a:ext cx="4802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</a:rPr>
              <a:t>积分求磁感应强度是本课程的重点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H="1" flipV="1">
            <a:off x="6848475" y="601663"/>
            <a:ext cx="28575" cy="3254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7019925" y="3208338"/>
          <a:ext cx="2809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公式" r:id="rId3" imgW="205962" imgH="335333" progId="Equation.3">
                  <p:embed/>
                </p:oleObj>
              </mc:Choice>
              <mc:Fallback>
                <p:oleObj name="公式" r:id="rId3" imgW="205962" imgH="33533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208338"/>
                        <a:ext cx="28098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Line 4"/>
          <p:cNvSpPr>
            <a:spLocks noChangeShapeType="1"/>
          </p:cNvSpPr>
          <p:nvPr/>
        </p:nvSpPr>
        <p:spPr bwMode="auto">
          <a:xfrm>
            <a:off x="6931025" y="1149350"/>
            <a:ext cx="1185863" cy="2062163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7092950" y="841375"/>
          <a:ext cx="3206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公式" r:id="rId5" imgW="243840" imgH="335333" progId="Equation.3">
                  <p:embed/>
                </p:oleObj>
              </mc:Choice>
              <mc:Fallback>
                <p:oleObj name="公式" r:id="rId5" imgW="243840" imgH="33533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841375"/>
                        <a:ext cx="3206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6"/>
          <p:cNvGraphicFramePr>
            <a:graphicFrameLocks/>
          </p:cNvGraphicFramePr>
          <p:nvPr/>
        </p:nvGraphicFramePr>
        <p:xfrm>
          <a:off x="892175" y="995363"/>
          <a:ext cx="2146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7" imgW="2072877" imgH="335333" progId="Equation.3">
                  <p:embed/>
                </p:oleObj>
              </mc:Choice>
              <mc:Fallback>
                <p:oleObj name="Equation" r:id="rId7" imgW="2072877" imgH="335333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995363"/>
                        <a:ext cx="21463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Object 7"/>
          <p:cNvGraphicFramePr>
            <a:graphicFrameLocks/>
          </p:cNvGraphicFramePr>
          <p:nvPr/>
        </p:nvGraphicFramePr>
        <p:xfrm>
          <a:off x="898525" y="2014538"/>
          <a:ext cx="21082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9" imgW="2034525" imgH="312630" progId="Equation.3">
                  <p:embed/>
                </p:oleObj>
              </mc:Choice>
              <mc:Fallback>
                <p:oleObj name="Equation" r:id="rId9" imgW="2034525" imgH="31263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2014538"/>
                        <a:ext cx="21082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0" name="Object 8"/>
          <p:cNvGraphicFramePr>
            <a:graphicFrameLocks/>
          </p:cNvGraphicFramePr>
          <p:nvPr/>
        </p:nvGraphicFramePr>
        <p:xfrm>
          <a:off x="917575" y="1509713"/>
          <a:ext cx="3567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Equation" r:id="rId11" imgW="3497565" imgH="335333" progId="Equation.3">
                  <p:embed/>
                </p:oleObj>
              </mc:Choice>
              <mc:Fallback>
                <p:oleObj name="Equation" r:id="rId11" imgW="3497565" imgH="335333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509713"/>
                        <a:ext cx="3567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788988" y="371475"/>
            <a:ext cx="3173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根据几何关系</a:t>
            </a:r>
          </a:p>
        </p:txBody>
      </p:sp>
      <p:sp>
        <p:nvSpPr>
          <p:cNvPr id="110602" name="AutoShape 10"/>
          <p:cNvSpPr>
            <a:spLocks/>
          </p:cNvSpPr>
          <p:nvPr/>
        </p:nvSpPr>
        <p:spPr bwMode="auto">
          <a:xfrm>
            <a:off x="4495800" y="1095375"/>
            <a:ext cx="304800" cy="1447800"/>
          </a:xfrm>
          <a:prstGeom prst="rightBrace">
            <a:avLst>
              <a:gd name="adj1" fmla="val 39583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0603" name="Object 11"/>
          <p:cNvGraphicFramePr>
            <a:graphicFrameLocks/>
          </p:cNvGraphicFramePr>
          <p:nvPr/>
        </p:nvGraphicFramePr>
        <p:xfrm>
          <a:off x="1627188" y="3630613"/>
          <a:ext cx="30972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Equation" r:id="rId13" imgW="3017461" imgH="746813" progId="Equation.3">
                  <p:embed/>
                </p:oleObj>
              </mc:Choice>
              <mc:Fallback>
                <p:oleObj name="Equation" r:id="rId13" imgW="3017461" imgH="746813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3630613"/>
                        <a:ext cx="30972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4" name="Object 12"/>
          <p:cNvGraphicFramePr>
            <a:graphicFrameLocks/>
          </p:cNvGraphicFramePr>
          <p:nvPr/>
        </p:nvGraphicFramePr>
        <p:xfrm>
          <a:off x="1327150" y="2695575"/>
          <a:ext cx="2794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公式" r:id="rId15" imgW="2720118" imgH="746813" progId="Equation.3">
                  <p:embed/>
                </p:oleObj>
              </mc:Choice>
              <mc:Fallback>
                <p:oleObj name="公式" r:id="rId15" imgW="2720118" imgH="746813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2695575"/>
                        <a:ext cx="2794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5" name="AutoShape 13"/>
          <p:cNvSpPr>
            <a:spLocks noChangeArrowheads="1"/>
          </p:cNvSpPr>
          <p:nvPr/>
        </p:nvSpPr>
        <p:spPr bwMode="auto">
          <a:xfrm>
            <a:off x="4933950" y="1687513"/>
            <a:ext cx="609600" cy="1752600"/>
          </a:xfrm>
          <a:prstGeom prst="curvedLeftArrow">
            <a:avLst>
              <a:gd name="adj1" fmla="val 45840"/>
              <a:gd name="adj2" fmla="val 103127"/>
              <a:gd name="adj3" fmla="val 36199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6" name="Line 14"/>
          <p:cNvSpPr>
            <a:spLocks noChangeShapeType="1"/>
          </p:cNvSpPr>
          <p:nvPr/>
        </p:nvSpPr>
        <p:spPr bwMode="auto">
          <a:xfrm flipV="1">
            <a:off x="6913563" y="3200400"/>
            <a:ext cx="1181100" cy="6381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0607" name="Group 15"/>
          <p:cNvGrpSpPr>
            <a:grpSpLocks/>
          </p:cNvGrpSpPr>
          <p:nvPr/>
        </p:nvGrpSpPr>
        <p:grpSpPr bwMode="auto">
          <a:xfrm>
            <a:off x="6243638" y="1116013"/>
            <a:ext cx="2144712" cy="2743200"/>
            <a:chOff x="3933" y="1570"/>
            <a:chExt cx="1351" cy="1728"/>
          </a:xfrm>
        </p:grpSpPr>
        <p:sp>
          <p:nvSpPr>
            <p:cNvPr id="14371" name="Rectangle 16"/>
            <p:cNvSpPr>
              <a:spLocks noChangeArrowheads="1"/>
            </p:cNvSpPr>
            <p:nvPr/>
          </p:nvSpPr>
          <p:spPr bwMode="auto">
            <a:xfrm>
              <a:off x="4273" y="1570"/>
              <a:ext cx="96" cy="1728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100000">
                  <a:srgbClr val="C4894E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72" name="Text Box 17"/>
            <p:cNvSpPr txBox="1">
              <a:spLocks noChangeArrowheads="1"/>
            </p:cNvSpPr>
            <p:nvPr/>
          </p:nvSpPr>
          <p:spPr bwMode="auto">
            <a:xfrm>
              <a:off x="4055" y="1765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14373" name="Group 18"/>
            <p:cNvGrpSpPr>
              <a:grpSpLocks/>
            </p:cNvGrpSpPr>
            <p:nvPr/>
          </p:nvGrpSpPr>
          <p:grpSpPr bwMode="auto">
            <a:xfrm>
              <a:off x="4370" y="2557"/>
              <a:ext cx="720" cy="327"/>
              <a:chOff x="4320" y="3114"/>
              <a:chExt cx="720" cy="327"/>
            </a:xfrm>
          </p:grpSpPr>
          <p:sp>
            <p:nvSpPr>
              <p:cNvPr id="14384" name="Line 19"/>
              <p:cNvSpPr>
                <a:spLocks noChangeShapeType="1"/>
              </p:cNvSpPr>
              <p:nvPr/>
            </p:nvSpPr>
            <p:spPr bwMode="auto">
              <a:xfrm>
                <a:off x="4320" y="3434"/>
                <a:ext cx="720" cy="0"/>
              </a:xfrm>
              <a:prstGeom prst="line">
                <a:avLst/>
              </a:prstGeom>
              <a:noFill/>
              <a:ln w="38100">
                <a:solidFill>
                  <a:srgbClr val="CC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Text Box 20"/>
              <p:cNvSpPr txBox="1">
                <a:spLocks noChangeArrowheads="1"/>
              </p:cNvSpPr>
              <p:nvPr/>
            </p:nvSpPr>
            <p:spPr bwMode="auto">
              <a:xfrm>
                <a:off x="4406" y="311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800" b="1" i="1">
                    <a:solidFill>
                      <a:srgbClr val="66FFFF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</p:grpSp>
        <p:sp>
          <p:nvSpPr>
            <p:cNvPr id="14374" name="Line 21"/>
            <p:cNvSpPr>
              <a:spLocks noChangeShapeType="1"/>
            </p:cNvSpPr>
            <p:nvPr/>
          </p:nvSpPr>
          <p:spPr bwMode="auto">
            <a:xfrm flipV="1">
              <a:off x="4321" y="1669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5" name="Rectangle 22"/>
            <p:cNvSpPr>
              <a:spLocks noChangeArrowheads="1"/>
            </p:cNvSpPr>
            <p:nvPr/>
          </p:nvSpPr>
          <p:spPr bwMode="auto">
            <a:xfrm>
              <a:off x="4273" y="2414"/>
              <a:ext cx="96" cy="144"/>
            </a:xfrm>
            <a:prstGeom prst="rect">
              <a:avLst/>
            </a:prstGeom>
            <a:gradFill rotWithShape="1">
              <a:gsLst>
                <a:gs pos="0">
                  <a:srgbClr val="760000"/>
                </a:gs>
                <a:gs pos="50000">
                  <a:srgbClr val="FF0000"/>
                </a:gs>
                <a:gs pos="100000">
                  <a:srgbClr val="7600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4376" name="Object 23"/>
            <p:cNvGraphicFramePr>
              <a:graphicFrameLocks/>
            </p:cNvGraphicFramePr>
            <p:nvPr/>
          </p:nvGraphicFramePr>
          <p:xfrm>
            <a:off x="3933" y="2313"/>
            <a:ext cx="32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3" name="Equation" r:id="rId17" imgW="441753" imgH="297022" progId="Equation.3">
                    <p:embed/>
                  </p:oleObj>
                </mc:Choice>
                <mc:Fallback>
                  <p:oleObj name="Equation" r:id="rId17" imgW="441753" imgH="297022" progId="Equation.3">
                    <p:embed/>
                    <p:pic>
                      <p:nvPicPr>
                        <p:cNvPr id="0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2313"/>
                          <a:ext cx="32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7" name="Line 24"/>
            <p:cNvSpPr>
              <a:spLocks noChangeShapeType="1"/>
            </p:cNvSpPr>
            <p:nvPr/>
          </p:nvSpPr>
          <p:spPr bwMode="auto">
            <a:xfrm>
              <a:off x="4372" y="2558"/>
              <a:ext cx="720" cy="288"/>
            </a:xfrm>
            <a:prstGeom prst="lin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78" name="Object 25"/>
            <p:cNvGraphicFramePr>
              <a:graphicFrameLocks noChangeAspect="1"/>
            </p:cNvGraphicFramePr>
            <p:nvPr/>
          </p:nvGraphicFramePr>
          <p:xfrm>
            <a:off x="4683" y="2386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4" name="公式" r:id="rId19" imgW="53503" imgH="68580" progId="Equation.3">
                    <p:embed/>
                  </p:oleObj>
                </mc:Choice>
                <mc:Fallback>
                  <p:oleObj name="公式" r:id="rId19" imgW="53503" imgH="685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" y="2386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9" name="Object 26"/>
            <p:cNvGraphicFramePr>
              <a:graphicFrameLocks noChangeAspect="1"/>
            </p:cNvGraphicFramePr>
            <p:nvPr/>
          </p:nvGraphicFramePr>
          <p:xfrm>
            <a:off x="4456" y="2205"/>
            <a:ext cx="2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5" name="Equation" r:id="rId21" imgW="53503" imgH="98850" progId="Equation.3">
                    <p:embed/>
                  </p:oleObj>
                </mc:Choice>
                <mc:Fallback>
                  <p:oleObj name="Equation" r:id="rId21" imgW="53503" imgH="9885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2205"/>
                          <a:ext cx="21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80" name="Group 27"/>
            <p:cNvGrpSpPr>
              <a:grpSpLocks/>
            </p:cNvGrpSpPr>
            <p:nvPr/>
          </p:nvGrpSpPr>
          <p:grpSpPr bwMode="auto">
            <a:xfrm>
              <a:off x="5031" y="2843"/>
              <a:ext cx="253" cy="369"/>
              <a:chOff x="4982" y="3408"/>
              <a:chExt cx="253" cy="369"/>
            </a:xfrm>
          </p:grpSpPr>
          <p:sp>
            <p:nvSpPr>
              <p:cNvPr id="14382" name="Oval 28"/>
              <p:cNvSpPr>
                <a:spLocks noChangeArrowheads="1"/>
              </p:cNvSpPr>
              <p:nvPr/>
            </p:nvSpPr>
            <p:spPr bwMode="auto">
              <a:xfrm>
                <a:off x="5033" y="3408"/>
                <a:ext cx="48" cy="4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83" name="Text Box 29"/>
              <p:cNvSpPr txBox="1">
                <a:spLocks noChangeArrowheads="1"/>
              </p:cNvSpPr>
              <p:nvPr/>
            </p:nvSpPr>
            <p:spPr bwMode="auto">
              <a:xfrm>
                <a:off x="4982" y="3450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800" b="1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14381" name="Arc 30"/>
            <p:cNvSpPr>
              <a:spLocks/>
            </p:cNvSpPr>
            <p:nvPr/>
          </p:nvSpPr>
          <p:spPr bwMode="auto">
            <a:xfrm rot="-8482144">
              <a:off x="4295" y="2430"/>
              <a:ext cx="223" cy="182"/>
            </a:xfrm>
            <a:custGeom>
              <a:avLst/>
              <a:gdLst>
                <a:gd name="T0" fmla="*/ 0 w 26431"/>
                <a:gd name="T1" fmla="*/ 0 h 21600"/>
                <a:gd name="T2" fmla="*/ 0 w 26431"/>
                <a:gd name="T3" fmla="*/ 0 h 21600"/>
                <a:gd name="T4" fmla="*/ 0 w 2643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431" h="21600" fill="none" extrusionOk="0">
                  <a:moveTo>
                    <a:pt x="26431" y="20208"/>
                  </a:moveTo>
                  <a:cubicBezTo>
                    <a:pt x="23993" y="21128"/>
                    <a:pt x="21408" y="21599"/>
                    <a:pt x="18803" y="21600"/>
                  </a:cubicBezTo>
                  <a:cubicBezTo>
                    <a:pt x="11016" y="21600"/>
                    <a:pt x="3832" y="17409"/>
                    <a:pt x="0" y="10630"/>
                  </a:cubicBezTo>
                </a:path>
                <a:path w="26431" h="21600" stroke="0" extrusionOk="0">
                  <a:moveTo>
                    <a:pt x="26431" y="20208"/>
                  </a:moveTo>
                  <a:cubicBezTo>
                    <a:pt x="23993" y="21128"/>
                    <a:pt x="21408" y="21599"/>
                    <a:pt x="18803" y="21600"/>
                  </a:cubicBezTo>
                  <a:cubicBezTo>
                    <a:pt x="11016" y="21600"/>
                    <a:pt x="3832" y="17409"/>
                    <a:pt x="0" y="10630"/>
                  </a:cubicBezTo>
                  <a:lnTo>
                    <a:pt x="18803" y="0"/>
                  </a:lnTo>
                  <a:lnTo>
                    <a:pt x="26431" y="20208"/>
                  </a:lnTo>
                  <a:close/>
                </a:path>
              </a:pathLst>
            </a:cu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0623" name="Group 31"/>
          <p:cNvGrpSpPr>
            <a:grpSpLocks/>
          </p:cNvGrpSpPr>
          <p:nvPr/>
        </p:nvGrpSpPr>
        <p:grpSpPr bwMode="auto">
          <a:xfrm>
            <a:off x="6319838" y="2690813"/>
            <a:ext cx="466725" cy="517525"/>
            <a:chOff x="3981" y="2061"/>
            <a:chExt cx="294" cy="326"/>
          </a:xfrm>
        </p:grpSpPr>
        <p:sp>
          <p:nvSpPr>
            <p:cNvPr id="14367" name="Line 32"/>
            <p:cNvSpPr>
              <a:spLocks noChangeShapeType="1"/>
            </p:cNvSpPr>
            <p:nvPr/>
          </p:nvSpPr>
          <p:spPr bwMode="auto">
            <a:xfrm>
              <a:off x="4094" y="2061"/>
              <a:ext cx="18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8" name="Line 33"/>
            <p:cNvSpPr>
              <a:spLocks noChangeShapeType="1"/>
            </p:cNvSpPr>
            <p:nvPr/>
          </p:nvSpPr>
          <p:spPr bwMode="auto">
            <a:xfrm>
              <a:off x="4093" y="2387"/>
              <a:ext cx="18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9" name="Line 34"/>
            <p:cNvSpPr>
              <a:spLocks noChangeShapeType="1"/>
            </p:cNvSpPr>
            <p:nvPr/>
          </p:nvSpPr>
          <p:spPr bwMode="auto">
            <a:xfrm flipH="1">
              <a:off x="4195" y="2067"/>
              <a:ext cx="6" cy="32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0" name="Text Box 35"/>
            <p:cNvSpPr txBox="1">
              <a:spLocks noChangeArrowheads="1"/>
            </p:cNvSpPr>
            <p:nvPr/>
          </p:nvSpPr>
          <p:spPr bwMode="auto">
            <a:xfrm>
              <a:off x="3981" y="206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  <p:sp>
        <p:nvSpPr>
          <p:cNvPr id="110628" name="Arc 36"/>
          <p:cNvSpPr>
            <a:spLocks/>
          </p:cNvSpPr>
          <p:nvPr/>
        </p:nvSpPr>
        <p:spPr bwMode="auto">
          <a:xfrm rot="10594661">
            <a:off x="6896100" y="3568700"/>
            <a:ext cx="252413" cy="285750"/>
          </a:xfrm>
          <a:custGeom>
            <a:avLst/>
            <a:gdLst>
              <a:gd name="T0" fmla="*/ 2147483646 w 18803"/>
              <a:gd name="T1" fmla="*/ 2147483646 h 21372"/>
              <a:gd name="T2" fmla="*/ 0 w 18803"/>
              <a:gd name="T3" fmla="*/ 2147483646 h 21372"/>
              <a:gd name="T4" fmla="*/ 2147483646 w 18803"/>
              <a:gd name="T5" fmla="*/ 0 h 213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803" h="21372" fill="none" extrusionOk="0">
                <a:moveTo>
                  <a:pt x="15675" y="21372"/>
                </a:moveTo>
                <a:cubicBezTo>
                  <a:pt x="9071" y="20406"/>
                  <a:pt x="3285" y="16441"/>
                  <a:pt x="0" y="10630"/>
                </a:cubicBezTo>
              </a:path>
              <a:path w="18803" h="21372" stroke="0" extrusionOk="0">
                <a:moveTo>
                  <a:pt x="15675" y="21372"/>
                </a:moveTo>
                <a:cubicBezTo>
                  <a:pt x="9071" y="20406"/>
                  <a:pt x="3285" y="16441"/>
                  <a:pt x="0" y="10630"/>
                </a:cubicBezTo>
                <a:lnTo>
                  <a:pt x="18803" y="0"/>
                </a:lnTo>
                <a:lnTo>
                  <a:pt x="15675" y="21372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29" name="Arc 37"/>
          <p:cNvSpPr>
            <a:spLocks/>
          </p:cNvSpPr>
          <p:nvPr/>
        </p:nvSpPr>
        <p:spPr bwMode="auto">
          <a:xfrm rot="-8482144">
            <a:off x="6740525" y="985838"/>
            <a:ext cx="384175" cy="288925"/>
          </a:xfrm>
          <a:custGeom>
            <a:avLst/>
            <a:gdLst>
              <a:gd name="T0" fmla="*/ 2147483646 w 28675"/>
              <a:gd name="T1" fmla="*/ 2147483646 h 21600"/>
              <a:gd name="T2" fmla="*/ 0 w 28675"/>
              <a:gd name="T3" fmla="*/ 2147483646 h 21600"/>
              <a:gd name="T4" fmla="*/ 2147483646 w 28675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675" h="21600" fill="none" extrusionOk="0">
                <a:moveTo>
                  <a:pt x="28675" y="20208"/>
                </a:moveTo>
                <a:cubicBezTo>
                  <a:pt x="26237" y="21128"/>
                  <a:pt x="23652" y="21599"/>
                  <a:pt x="21047" y="21600"/>
                </a:cubicBezTo>
                <a:cubicBezTo>
                  <a:pt x="10988" y="21600"/>
                  <a:pt x="2260" y="14656"/>
                  <a:pt x="-1" y="4855"/>
                </a:cubicBezTo>
              </a:path>
              <a:path w="28675" h="21600" stroke="0" extrusionOk="0">
                <a:moveTo>
                  <a:pt x="28675" y="20208"/>
                </a:moveTo>
                <a:cubicBezTo>
                  <a:pt x="26237" y="21128"/>
                  <a:pt x="23652" y="21599"/>
                  <a:pt x="21047" y="21600"/>
                </a:cubicBezTo>
                <a:cubicBezTo>
                  <a:pt x="10988" y="21600"/>
                  <a:pt x="2260" y="14656"/>
                  <a:pt x="-1" y="4855"/>
                </a:cubicBezTo>
                <a:lnTo>
                  <a:pt x="21047" y="0"/>
                </a:lnTo>
                <a:lnTo>
                  <a:pt x="28675" y="20208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0630" name="Group 38"/>
          <p:cNvGrpSpPr>
            <a:grpSpLocks/>
          </p:cNvGrpSpPr>
          <p:nvPr/>
        </p:nvGrpSpPr>
        <p:grpSpPr bwMode="auto">
          <a:xfrm>
            <a:off x="6789738" y="838200"/>
            <a:ext cx="146050" cy="3238500"/>
            <a:chOff x="4626" y="337"/>
            <a:chExt cx="92" cy="2040"/>
          </a:xfrm>
        </p:grpSpPr>
        <p:sp>
          <p:nvSpPr>
            <p:cNvPr id="14363" name="Line 39"/>
            <p:cNvSpPr>
              <a:spLocks noChangeShapeType="1"/>
            </p:cNvSpPr>
            <p:nvPr/>
          </p:nvSpPr>
          <p:spPr bwMode="auto">
            <a:xfrm>
              <a:off x="4626" y="2118"/>
              <a:ext cx="0" cy="25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Line 40"/>
            <p:cNvSpPr>
              <a:spLocks noChangeShapeType="1"/>
            </p:cNvSpPr>
            <p:nvPr/>
          </p:nvSpPr>
          <p:spPr bwMode="auto">
            <a:xfrm>
              <a:off x="4718" y="2115"/>
              <a:ext cx="0" cy="25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5" name="Line 41"/>
            <p:cNvSpPr>
              <a:spLocks noChangeShapeType="1"/>
            </p:cNvSpPr>
            <p:nvPr/>
          </p:nvSpPr>
          <p:spPr bwMode="auto">
            <a:xfrm flipV="1">
              <a:off x="4626" y="338"/>
              <a:ext cx="0" cy="3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6" name="Line 42"/>
            <p:cNvSpPr>
              <a:spLocks noChangeShapeType="1"/>
            </p:cNvSpPr>
            <p:nvPr/>
          </p:nvSpPr>
          <p:spPr bwMode="auto">
            <a:xfrm flipV="1">
              <a:off x="4712" y="337"/>
              <a:ext cx="0" cy="3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635" name="Text Box 43"/>
          <p:cNvSpPr txBox="1">
            <a:spLocks noChangeArrowheads="1"/>
          </p:cNvSpPr>
          <p:nvPr/>
        </p:nvSpPr>
        <p:spPr bwMode="auto">
          <a:xfrm>
            <a:off x="1008063" y="4999038"/>
            <a:ext cx="291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无限长直导线</a:t>
            </a:r>
          </a:p>
        </p:txBody>
      </p:sp>
      <p:graphicFrame>
        <p:nvGraphicFramePr>
          <p:cNvPr id="110636" name="Object 44"/>
          <p:cNvGraphicFramePr>
            <a:graphicFrameLocks/>
          </p:cNvGraphicFramePr>
          <p:nvPr/>
        </p:nvGraphicFramePr>
        <p:xfrm>
          <a:off x="3663950" y="5072063"/>
          <a:ext cx="9794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Equation" r:id="rId23" imgW="906706" imgH="335333" progId="Equation.3">
                  <p:embed/>
                </p:oleObj>
              </mc:Choice>
              <mc:Fallback>
                <p:oleObj name="Equation" r:id="rId23" imgW="906706" imgH="335333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072063"/>
                        <a:ext cx="9794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37" name="Object 45"/>
          <p:cNvGraphicFramePr>
            <a:graphicFrameLocks/>
          </p:cNvGraphicFramePr>
          <p:nvPr/>
        </p:nvGraphicFramePr>
        <p:xfrm>
          <a:off x="4972050" y="5072063"/>
          <a:ext cx="10398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Equation" r:id="rId25" imgW="967784" imgH="335333" progId="Equation.3">
                  <p:embed/>
                </p:oleObj>
              </mc:Choice>
              <mc:Fallback>
                <p:oleObj name="Equation" r:id="rId25" imgW="967784" imgH="335333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5072063"/>
                        <a:ext cx="10398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38" name="Object 46"/>
          <p:cNvGraphicFramePr>
            <a:graphicFrameLocks/>
          </p:cNvGraphicFramePr>
          <p:nvPr/>
        </p:nvGraphicFramePr>
        <p:xfrm>
          <a:off x="2489200" y="5553075"/>
          <a:ext cx="12192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Equation" r:id="rId27" imgW="1135395" imgH="746813" progId="Equation.3">
                  <p:embed/>
                </p:oleObj>
              </mc:Choice>
              <mc:Fallback>
                <p:oleObj name="Equation" r:id="rId27" imgW="1135395" imgH="746813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5553075"/>
                        <a:ext cx="12192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39" name="Text Box 47"/>
          <p:cNvSpPr txBox="1">
            <a:spLocks noChangeArrowheads="1"/>
          </p:cNvSpPr>
          <p:nvPr/>
        </p:nvSpPr>
        <p:spPr bwMode="auto">
          <a:xfrm>
            <a:off x="3908425" y="5735638"/>
            <a:ext cx="354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方向：右螺旋法则</a:t>
            </a:r>
          </a:p>
        </p:txBody>
      </p:sp>
      <p:sp>
        <p:nvSpPr>
          <p:cNvPr id="110640" name="Rectangle 48"/>
          <p:cNvSpPr>
            <a:spLocks noChangeArrowheads="1"/>
          </p:cNvSpPr>
          <p:nvPr/>
        </p:nvSpPr>
        <p:spPr bwMode="auto">
          <a:xfrm>
            <a:off x="747713" y="4540250"/>
            <a:ext cx="1176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110641" name="AutoShape 49"/>
          <p:cNvSpPr>
            <a:spLocks noChangeArrowheads="1"/>
          </p:cNvSpPr>
          <p:nvPr/>
        </p:nvSpPr>
        <p:spPr bwMode="auto">
          <a:xfrm>
            <a:off x="395288" y="4495800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10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0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0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0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10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1" grpId="0" autoUpdateAnimBg="0"/>
      <p:bldP spid="110602" grpId="0" animBg="1"/>
      <p:bldP spid="110605" grpId="0" animBg="1"/>
      <p:bldP spid="110635" grpId="0" autoUpdateAnimBg="0"/>
      <p:bldP spid="110639" grpId="0" autoUpdateAnimBg="0"/>
      <p:bldP spid="110640" grpId="0" autoUpdateAnimBg="0"/>
      <p:bldP spid="1106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2"/>
          <p:cNvGrpSpPr>
            <a:grpSpLocks/>
          </p:cNvGrpSpPr>
          <p:nvPr/>
        </p:nvGrpSpPr>
        <p:grpSpPr bwMode="auto">
          <a:xfrm>
            <a:off x="4973638" y="346075"/>
            <a:ext cx="3560762" cy="4106863"/>
            <a:chOff x="3121" y="212"/>
            <a:chExt cx="2243" cy="2587"/>
          </a:xfrm>
        </p:grpSpPr>
        <p:sp>
          <p:nvSpPr>
            <p:cNvPr id="15406" name="Line 3"/>
            <p:cNvSpPr>
              <a:spLocks noChangeShapeType="1"/>
            </p:cNvSpPr>
            <p:nvPr/>
          </p:nvSpPr>
          <p:spPr bwMode="auto">
            <a:xfrm>
              <a:off x="3143" y="2371"/>
              <a:ext cx="0" cy="54"/>
            </a:xfrm>
            <a:prstGeom prst="line">
              <a:avLst/>
            </a:prstGeom>
            <a:noFill/>
            <a:ln w="952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540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" y="212"/>
              <a:ext cx="2243" cy="2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408" name="Text Box 5"/>
            <p:cNvSpPr txBox="1">
              <a:spLocks noChangeArrowheads="1"/>
            </p:cNvSpPr>
            <p:nvPr/>
          </p:nvSpPr>
          <p:spPr bwMode="auto">
            <a:xfrm>
              <a:off x="3804" y="2472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9292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5409" name="Text Box 6"/>
            <p:cNvSpPr txBox="1">
              <a:spLocks noChangeArrowheads="1"/>
            </p:cNvSpPr>
            <p:nvPr/>
          </p:nvSpPr>
          <p:spPr bwMode="auto">
            <a:xfrm>
              <a:off x="3759" y="1951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46050" y="147638"/>
            <a:ext cx="48958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无限长载流平板  书上例题</a:t>
            </a:r>
            <a:r>
              <a:rPr kumimoji="1" lang="en-US" altLang="zh-CN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9.5</a:t>
            </a:r>
            <a:endParaRPr kumimoji="1" lang="zh-CN" altLang="en-US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6927850" y="10461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</a:p>
        </p:txBody>
      </p:sp>
      <p:pic>
        <p:nvPicPr>
          <p:cNvPr id="1126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820738"/>
            <a:ext cx="15970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50" name="Line 10"/>
          <p:cNvSpPr>
            <a:spLocks noChangeShapeType="1"/>
          </p:cNvSpPr>
          <p:nvPr/>
        </p:nvSpPr>
        <p:spPr bwMode="auto">
          <a:xfrm flipH="1">
            <a:off x="6276975" y="1246188"/>
            <a:ext cx="552450" cy="2397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1" name="AutoShape 11"/>
          <p:cNvSpPr>
            <a:spLocks noChangeArrowheads="1"/>
          </p:cNvSpPr>
          <p:nvPr/>
        </p:nvSpPr>
        <p:spPr bwMode="auto">
          <a:xfrm rot="-3783994">
            <a:off x="5312569" y="1496219"/>
            <a:ext cx="3378200" cy="1077912"/>
          </a:xfrm>
          <a:prstGeom prst="triangle">
            <a:avLst>
              <a:gd name="adj" fmla="val 70981"/>
            </a:avLst>
          </a:prstGeom>
          <a:solidFill>
            <a:schemeClr val="accent1">
              <a:alpha val="50195"/>
            </a:schemeClr>
          </a:solidFill>
          <a:ln w="9525">
            <a:solidFill>
              <a:srgbClr val="66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26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836613"/>
            <a:ext cx="2106613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53" name="Line 13"/>
          <p:cNvSpPr>
            <a:spLocks noChangeShapeType="1"/>
          </p:cNvSpPr>
          <p:nvPr/>
        </p:nvSpPr>
        <p:spPr bwMode="auto">
          <a:xfrm flipV="1">
            <a:off x="6276975" y="1246188"/>
            <a:ext cx="552450" cy="1382712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 flipH="1" flipV="1">
            <a:off x="6248400" y="900113"/>
            <a:ext cx="581025" cy="2619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5" name="AutoShape 15"/>
          <p:cNvSpPr>
            <a:spLocks noChangeArrowheads="1"/>
          </p:cNvSpPr>
          <p:nvPr/>
        </p:nvSpPr>
        <p:spPr bwMode="auto">
          <a:xfrm rot="-3783994">
            <a:off x="5307807" y="1488281"/>
            <a:ext cx="3378200" cy="1077913"/>
          </a:xfrm>
          <a:prstGeom prst="triangle">
            <a:avLst>
              <a:gd name="adj" fmla="val 70981"/>
            </a:avLst>
          </a:prstGeom>
          <a:solidFill>
            <a:schemeClr val="accent1">
              <a:alpha val="50195"/>
            </a:schemeClr>
          </a:solidFill>
          <a:ln w="9525">
            <a:solidFill>
              <a:srgbClr val="66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12656" name="Line 16"/>
          <p:cNvSpPr>
            <a:spLocks noChangeShapeType="1"/>
          </p:cNvSpPr>
          <p:nvPr/>
        </p:nvSpPr>
        <p:spPr bwMode="auto">
          <a:xfrm flipH="1" flipV="1">
            <a:off x="6829425" y="1157288"/>
            <a:ext cx="485775" cy="147161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657" name="Object 17"/>
          <p:cNvGraphicFramePr>
            <a:graphicFrameLocks noChangeAspect="1"/>
          </p:cNvGraphicFramePr>
          <p:nvPr/>
        </p:nvGraphicFramePr>
        <p:xfrm>
          <a:off x="5791200" y="533400"/>
          <a:ext cx="503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6" imgW="426602" imgH="281887" progId="Equation.3">
                  <p:embed/>
                </p:oleObj>
              </mc:Choice>
              <mc:Fallback>
                <p:oleObj name="Equation" r:id="rId6" imgW="426602" imgH="28188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33400"/>
                        <a:ext cx="50323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8" name="Line 18"/>
          <p:cNvSpPr>
            <a:spLocks noChangeShapeType="1"/>
          </p:cNvSpPr>
          <p:nvPr/>
        </p:nvSpPr>
        <p:spPr bwMode="auto">
          <a:xfrm flipH="1">
            <a:off x="5837238" y="1203325"/>
            <a:ext cx="976312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659" name="Object 19"/>
          <p:cNvGraphicFramePr>
            <a:graphicFrameLocks noChangeAspect="1"/>
          </p:cNvGraphicFramePr>
          <p:nvPr/>
        </p:nvGraphicFramePr>
        <p:xfrm>
          <a:off x="5219700" y="908050"/>
          <a:ext cx="5318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8" imgW="449802" imgH="373170" progId="Equation.3">
                  <p:embed/>
                </p:oleObj>
              </mc:Choice>
              <mc:Fallback>
                <p:oleObj name="Equation" r:id="rId8" imgW="449802" imgH="37317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908050"/>
                        <a:ext cx="5318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0" name="Text Box 20"/>
          <p:cNvSpPr txBox="1">
            <a:spLocks noChangeArrowheads="1"/>
          </p:cNvSpPr>
          <p:nvPr/>
        </p:nvSpPr>
        <p:spPr bwMode="auto">
          <a:xfrm>
            <a:off x="779463" y="9144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解</a:t>
            </a:r>
          </a:p>
        </p:txBody>
      </p:sp>
      <p:graphicFrame>
        <p:nvGraphicFramePr>
          <p:cNvPr id="112661" name="Object 21"/>
          <p:cNvGraphicFramePr>
            <a:graphicFrameLocks/>
          </p:cNvGraphicFramePr>
          <p:nvPr/>
        </p:nvGraphicFramePr>
        <p:xfrm>
          <a:off x="1701800" y="812800"/>
          <a:ext cx="12192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Equation" r:id="rId10" imgW="1135395" imgH="746813" progId="Equation.3">
                  <p:embed/>
                </p:oleObj>
              </mc:Choice>
              <mc:Fallback>
                <p:oleObj name="Equation" r:id="rId10" imgW="1135395" imgH="746813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812800"/>
                        <a:ext cx="12192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2" name="Object 22"/>
          <p:cNvGraphicFramePr>
            <a:graphicFrameLocks/>
          </p:cNvGraphicFramePr>
          <p:nvPr/>
        </p:nvGraphicFramePr>
        <p:xfrm>
          <a:off x="900113" y="1771650"/>
          <a:ext cx="14859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Equation" r:id="rId12" imgW="1401962" imgH="746813" progId="Equation.3">
                  <p:embed/>
                </p:oleObj>
              </mc:Choice>
              <mc:Fallback>
                <p:oleObj name="Equation" r:id="rId12" imgW="1401962" imgH="746813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71650"/>
                        <a:ext cx="14859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3" name="Object 23"/>
          <p:cNvGraphicFramePr>
            <a:graphicFrameLocks noChangeAspect="1"/>
          </p:cNvGraphicFramePr>
          <p:nvPr/>
        </p:nvGraphicFramePr>
        <p:xfrm>
          <a:off x="6858000" y="1863725"/>
          <a:ext cx="2159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公式" r:id="rId14" imgW="144884" imgH="236010" progId="Equation.3">
                  <p:embed/>
                </p:oleObj>
              </mc:Choice>
              <mc:Fallback>
                <p:oleObj name="公式" r:id="rId14" imgW="144884" imgH="23601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863725"/>
                        <a:ext cx="2159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4" name="Object 24"/>
          <p:cNvGraphicFramePr>
            <a:graphicFrameLocks/>
          </p:cNvGraphicFramePr>
          <p:nvPr/>
        </p:nvGraphicFramePr>
        <p:xfrm>
          <a:off x="862013" y="2919413"/>
          <a:ext cx="22352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16" imgW="2156682" imgH="510330" progId="Equation.3">
                  <p:embed/>
                </p:oleObj>
              </mc:Choice>
              <mc:Fallback>
                <p:oleObj name="Equation" r:id="rId16" imgW="2156682" imgH="51033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2919413"/>
                        <a:ext cx="22352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5" name="Object 25"/>
          <p:cNvGraphicFramePr>
            <a:graphicFrameLocks/>
          </p:cNvGraphicFramePr>
          <p:nvPr/>
        </p:nvGraphicFramePr>
        <p:xfrm>
          <a:off x="3141663" y="2919413"/>
          <a:ext cx="1651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Equation" r:id="rId18" imgW="1569572" imgH="510330" progId="Equation.3">
                  <p:embed/>
                </p:oleObj>
              </mc:Choice>
              <mc:Fallback>
                <p:oleObj name="Equation" r:id="rId18" imgW="1569572" imgH="51033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2919413"/>
                        <a:ext cx="16510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6" name="Object 26"/>
          <p:cNvGraphicFramePr>
            <a:graphicFrameLocks/>
          </p:cNvGraphicFramePr>
          <p:nvPr/>
        </p:nvGraphicFramePr>
        <p:xfrm>
          <a:off x="1090613" y="5645150"/>
          <a:ext cx="22590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公式" r:id="rId20" imgW="2179409" imgH="746813" progId="Equation.3">
                  <p:embed/>
                </p:oleObj>
              </mc:Choice>
              <mc:Fallback>
                <p:oleObj name="公式" r:id="rId20" imgW="2179409" imgH="746813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645150"/>
                        <a:ext cx="22590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7" name="Object 27"/>
          <p:cNvGraphicFramePr>
            <a:graphicFrameLocks/>
          </p:cNvGraphicFramePr>
          <p:nvPr/>
        </p:nvGraphicFramePr>
        <p:xfrm>
          <a:off x="3506788" y="5656263"/>
          <a:ext cx="2208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22" imgW="2125906" imgH="822960" progId="Equation.3">
                  <p:embed/>
                </p:oleObj>
              </mc:Choice>
              <mc:Fallback>
                <p:oleObj name="Equation" r:id="rId22" imgW="2125906" imgH="82296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5656263"/>
                        <a:ext cx="2208212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8" name="Line 28"/>
          <p:cNvSpPr>
            <a:spLocks noChangeShapeType="1"/>
          </p:cNvSpPr>
          <p:nvPr/>
        </p:nvSpPr>
        <p:spPr bwMode="auto">
          <a:xfrm>
            <a:off x="6848475" y="1193800"/>
            <a:ext cx="914400" cy="1438275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669" name="Object 29"/>
          <p:cNvGraphicFramePr>
            <a:graphicFrameLocks/>
          </p:cNvGraphicFramePr>
          <p:nvPr/>
        </p:nvGraphicFramePr>
        <p:xfrm>
          <a:off x="1041400" y="4872038"/>
          <a:ext cx="21590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24" imgW="2080452" imgH="388778" progId="Equation.3">
                  <p:embed/>
                </p:oleObj>
              </mc:Choice>
              <mc:Fallback>
                <p:oleObj name="Equation" r:id="rId24" imgW="2080452" imgH="388778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872038"/>
                        <a:ext cx="21590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0" name="Object 30"/>
          <p:cNvGraphicFramePr>
            <a:graphicFrameLocks noChangeAspect="1"/>
          </p:cNvGraphicFramePr>
          <p:nvPr/>
        </p:nvGraphicFramePr>
        <p:xfrm>
          <a:off x="7007225" y="1370013"/>
          <a:ext cx="3381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26" imgW="53503" imgH="68580" progId="Equation.3">
                  <p:embed/>
                </p:oleObj>
              </mc:Choice>
              <mc:Fallback>
                <p:oleObj name="Equation" r:id="rId26" imgW="53503" imgH="685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225" y="1370013"/>
                        <a:ext cx="3381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1" name="Object 31"/>
          <p:cNvGraphicFramePr>
            <a:graphicFrameLocks/>
          </p:cNvGraphicFramePr>
          <p:nvPr/>
        </p:nvGraphicFramePr>
        <p:xfrm>
          <a:off x="2482850" y="1735138"/>
          <a:ext cx="1778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28" imgW="1706880" imgH="822960" progId="Equation.3">
                  <p:embed/>
                </p:oleObj>
              </mc:Choice>
              <mc:Fallback>
                <p:oleObj name="Equation" r:id="rId28" imgW="1706880" imgH="82296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1735138"/>
                        <a:ext cx="1778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2" name="Object 32"/>
          <p:cNvGraphicFramePr>
            <a:graphicFrameLocks/>
          </p:cNvGraphicFramePr>
          <p:nvPr/>
        </p:nvGraphicFramePr>
        <p:xfrm>
          <a:off x="1425575" y="3703638"/>
          <a:ext cx="2463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公式" r:id="rId30" imgW="2384897" imgH="906675" progId="Equation.3">
                  <p:embed/>
                </p:oleObj>
              </mc:Choice>
              <mc:Fallback>
                <p:oleObj name="公式" r:id="rId30" imgW="2384897" imgH="90667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3703638"/>
                        <a:ext cx="2463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73" name="Group 33"/>
          <p:cNvGrpSpPr>
            <a:grpSpLocks/>
          </p:cNvGrpSpPr>
          <p:nvPr/>
        </p:nvGrpSpPr>
        <p:grpSpPr bwMode="auto">
          <a:xfrm>
            <a:off x="5181600" y="381000"/>
            <a:ext cx="3603625" cy="2833688"/>
            <a:chOff x="3248" y="240"/>
            <a:chExt cx="2270" cy="1785"/>
          </a:xfrm>
        </p:grpSpPr>
        <p:grpSp>
          <p:nvGrpSpPr>
            <p:cNvPr id="15399" name="Group 34"/>
            <p:cNvGrpSpPr>
              <a:grpSpLocks/>
            </p:cNvGrpSpPr>
            <p:nvPr/>
          </p:nvGrpSpPr>
          <p:grpSpPr bwMode="auto">
            <a:xfrm>
              <a:off x="3248" y="240"/>
              <a:ext cx="2270" cy="1785"/>
              <a:chOff x="3248" y="130"/>
              <a:chExt cx="2270" cy="1785"/>
            </a:xfrm>
          </p:grpSpPr>
          <p:grpSp>
            <p:nvGrpSpPr>
              <p:cNvPr id="15401" name="Group 35"/>
              <p:cNvGrpSpPr>
                <a:grpSpLocks/>
              </p:cNvGrpSpPr>
              <p:nvPr/>
            </p:nvGrpSpPr>
            <p:grpSpPr bwMode="auto">
              <a:xfrm>
                <a:off x="3248" y="344"/>
                <a:ext cx="2162" cy="1202"/>
                <a:chOff x="3402" y="102"/>
                <a:chExt cx="2162" cy="1202"/>
              </a:xfrm>
            </p:grpSpPr>
            <p:sp>
              <p:nvSpPr>
                <p:cNvPr id="15404" name="Line 36"/>
                <p:cNvSpPr>
                  <a:spLocks noChangeShapeType="1"/>
                </p:cNvSpPr>
                <p:nvPr/>
              </p:nvSpPr>
              <p:spPr bwMode="auto">
                <a:xfrm>
                  <a:off x="3402" y="1304"/>
                  <a:ext cx="2162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05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4456" y="102"/>
                  <a:ext cx="0" cy="1202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402" name="Text Box 38"/>
              <p:cNvSpPr txBox="1">
                <a:spLocks noChangeArrowheads="1"/>
              </p:cNvSpPr>
              <p:nvPr/>
            </p:nvSpPr>
            <p:spPr bwMode="auto">
              <a:xfrm>
                <a:off x="5306" y="1627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5403" name="Text Box 39"/>
              <p:cNvSpPr txBox="1">
                <a:spLocks noChangeArrowheads="1"/>
              </p:cNvSpPr>
              <p:nvPr/>
            </p:nvSpPr>
            <p:spPr bwMode="auto">
              <a:xfrm>
                <a:off x="4310" y="130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  <p:sp>
          <p:nvSpPr>
            <p:cNvPr id="15400" name="Text Box 40"/>
            <p:cNvSpPr txBox="1">
              <a:spLocks noChangeArrowheads="1"/>
            </p:cNvSpPr>
            <p:nvPr/>
          </p:nvSpPr>
          <p:spPr bwMode="auto">
            <a:xfrm>
              <a:off x="4024" y="1595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112681" name="Oval 41"/>
          <p:cNvSpPr>
            <a:spLocks noChangeArrowheads="1"/>
          </p:cNvSpPr>
          <p:nvPr/>
        </p:nvSpPr>
        <p:spPr bwMode="auto">
          <a:xfrm>
            <a:off x="6810375" y="1157288"/>
            <a:ext cx="88900" cy="88900"/>
          </a:xfrm>
          <a:prstGeom prst="ellipse">
            <a:avLst/>
          </a:prstGeom>
          <a:solidFill>
            <a:srgbClr val="FF33CC"/>
          </a:solidFill>
          <a:ln w="9525">
            <a:solidFill>
              <a:srgbClr val="FF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82" name="Object 42"/>
          <p:cNvGraphicFramePr>
            <a:graphicFrameLocks noChangeAspect="1"/>
          </p:cNvGraphicFramePr>
          <p:nvPr/>
        </p:nvGraphicFramePr>
        <p:xfrm>
          <a:off x="6629400" y="3962400"/>
          <a:ext cx="3667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32" imgW="289767" imgH="236010" progId="Equation.3">
                  <p:embed/>
                </p:oleObj>
              </mc:Choice>
              <mc:Fallback>
                <p:oleObj name="Equation" r:id="rId32" imgW="289767" imgH="23601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962400"/>
                        <a:ext cx="3667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3" name="Object 43"/>
          <p:cNvGraphicFramePr>
            <a:graphicFrameLocks/>
          </p:cNvGraphicFramePr>
          <p:nvPr/>
        </p:nvGraphicFramePr>
        <p:xfrm>
          <a:off x="4497388" y="4702175"/>
          <a:ext cx="19796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34" imgW="1897217" imgH="822960" progId="Equation.3">
                  <p:embed/>
                </p:oleObj>
              </mc:Choice>
              <mc:Fallback>
                <p:oleObj name="Equation" r:id="rId34" imgW="1897217" imgH="822960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388" y="4702175"/>
                        <a:ext cx="1979612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4" name="Object 44"/>
          <p:cNvGraphicFramePr>
            <a:graphicFrameLocks noChangeAspect="1"/>
          </p:cNvGraphicFramePr>
          <p:nvPr/>
        </p:nvGraphicFramePr>
        <p:xfrm>
          <a:off x="5867400" y="1371600"/>
          <a:ext cx="4286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36" imgW="350372" imgH="281887" progId="Equation.3">
                  <p:embed/>
                </p:oleObj>
              </mc:Choice>
              <mc:Fallback>
                <p:oleObj name="Equation" r:id="rId36" imgW="350372" imgH="281887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371600"/>
                        <a:ext cx="4286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5" name="Arc 45"/>
          <p:cNvSpPr>
            <a:spLocks/>
          </p:cNvSpPr>
          <p:nvPr/>
        </p:nvSpPr>
        <p:spPr bwMode="auto">
          <a:xfrm rot="1458604">
            <a:off x="6807200" y="1466850"/>
            <a:ext cx="231775" cy="268288"/>
          </a:xfrm>
          <a:custGeom>
            <a:avLst/>
            <a:gdLst>
              <a:gd name="T0" fmla="*/ 2147483646 w 17260"/>
              <a:gd name="T1" fmla="*/ 2147483646 h 20058"/>
              <a:gd name="T2" fmla="*/ 2147483646 w 17260"/>
              <a:gd name="T3" fmla="*/ 2147483646 h 20058"/>
              <a:gd name="T4" fmla="*/ 0 w 17260"/>
              <a:gd name="T5" fmla="*/ 0 h 200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60" h="20058" fill="none" extrusionOk="0">
                <a:moveTo>
                  <a:pt x="17259" y="12986"/>
                </a:moveTo>
                <a:cubicBezTo>
                  <a:pt x="14883" y="16145"/>
                  <a:pt x="11685" y="18591"/>
                  <a:pt x="8014" y="20057"/>
                </a:cubicBezTo>
              </a:path>
              <a:path w="17260" h="20058" stroke="0" extrusionOk="0">
                <a:moveTo>
                  <a:pt x="17259" y="12986"/>
                </a:moveTo>
                <a:cubicBezTo>
                  <a:pt x="14883" y="16145"/>
                  <a:pt x="11685" y="18591"/>
                  <a:pt x="8014" y="20057"/>
                </a:cubicBezTo>
                <a:lnTo>
                  <a:pt x="0" y="0"/>
                </a:lnTo>
                <a:lnTo>
                  <a:pt x="17259" y="1298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6" name="Arc 46"/>
          <p:cNvSpPr>
            <a:spLocks/>
          </p:cNvSpPr>
          <p:nvPr/>
        </p:nvSpPr>
        <p:spPr bwMode="auto">
          <a:xfrm rot="-849458">
            <a:off x="6813550" y="1452563"/>
            <a:ext cx="331788" cy="360362"/>
          </a:xfrm>
          <a:custGeom>
            <a:avLst/>
            <a:gdLst>
              <a:gd name="T0" fmla="*/ 2147483646 w 20527"/>
              <a:gd name="T1" fmla="*/ 2147483646 h 21600"/>
              <a:gd name="T2" fmla="*/ 0 w 20527"/>
              <a:gd name="T3" fmla="*/ 2147483646 h 21600"/>
              <a:gd name="T4" fmla="*/ 2147483646 w 2052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527" h="21600" fill="none" extrusionOk="0">
                <a:moveTo>
                  <a:pt x="20527" y="18208"/>
                </a:moveTo>
                <a:cubicBezTo>
                  <a:pt x="17056" y="20423"/>
                  <a:pt x="13024" y="21599"/>
                  <a:pt x="8907" y="21600"/>
                </a:cubicBezTo>
                <a:cubicBezTo>
                  <a:pt x="5835" y="21600"/>
                  <a:pt x="2798" y="20944"/>
                  <a:pt x="-1" y="19678"/>
                </a:cubicBezTo>
              </a:path>
              <a:path w="20527" h="21600" stroke="0" extrusionOk="0">
                <a:moveTo>
                  <a:pt x="20527" y="18208"/>
                </a:moveTo>
                <a:cubicBezTo>
                  <a:pt x="17056" y="20423"/>
                  <a:pt x="13024" y="21599"/>
                  <a:pt x="8907" y="21600"/>
                </a:cubicBezTo>
                <a:cubicBezTo>
                  <a:pt x="5835" y="21600"/>
                  <a:pt x="2798" y="20944"/>
                  <a:pt x="-1" y="19678"/>
                </a:cubicBezTo>
                <a:lnTo>
                  <a:pt x="8907" y="0"/>
                </a:lnTo>
                <a:lnTo>
                  <a:pt x="20527" y="18208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87" name="Group 47"/>
          <p:cNvGrpSpPr>
            <a:grpSpLocks/>
          </p:cNvGrpSpPr>
          <p:nvPr/>
        </p:nvGrpSpPr>
        <p:grpSpPr bwMode="auto">
          <a:xfrm>
            <a:off x="7572375" y="3621088"/>
            <a:ext cx="914400" cy="658812"/>
            <a:chOff x="4788" y="2301"/>
            <a:chExt cx="576" cy="415"/>
          </a:xfrm>
        </p:grpSpPr>
        <p:sp>
          <p:nvSpPr>
            <p:cNvPr id="15397" name="AutoShape 48"/>
            <p:cNvSpPr>
              <a:spLocks noChangeArrowheads="1"/>
            </p:cNvSpPr>
            <p:nvPr/>
          </p:nvSpPr>
          <p:spPr bwMode="auto">
            <a:xfrm>
              <a:off x="4788" y="2310"/>
              <a:ext cx="576" cy="384"/>
            </a:xfrm>
            <a:prstGeom prst="wedgeEllipseCallout">
              <a:avLst>
                <a:gd name="adj1" fmla="val -102606"/>
                <a:gd name="adj2" fmla="val -350000"/>
              </a:avLst>
            </a:prstGeom>
            <a:noFill/>
            <a:ln w="28575">
              <a:solidFill>
                <a:srgbClr val="99FF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98" name="Object 49"/>
            <p:cNvGraphicFramePr>
              <a:graphicFrameLocks noChangeAspect="1"/>
            </p:cNvGraphicFramePr>
            <p:nvPr/>
          </p:nvGraphicFramePr>
          <p:xfrm>
            <a:off x="4928" y="2301"/>
            <a:ext cx="317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6" name="Equation" r:id="rId38" imgW="83805" imgH="137160" progId="Equation.3">
                    <p:embed/>
                  </p:oleObj>
                </mc:Choice>
                <mc:Fallback>
                  <p:oleObj name="Equation" r:id="rId38" imgW="83805" imgH="13716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8" y="2301"/>
                          <a:ext cx="317" cy="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1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7" grpId="0" autoUpdateAnimBg="0"/>
      <p:bldP spid="112648" grpId="0" autoUpdateAnimBg="0"/>
      <p:bldP spid="112651" grpId="0" animBg="1"/>
      <p:bldP spid="112655" grpId="0" animBg="1" autoUpdateAnimBg="0"/>
      <p:bldP spid="112660" grpId="0" autoUpdateAnimBg="0"/>
      <p:bldP spid="1126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2"/>
          <p:cNvGrpSpPr>
            <a:grpSpLocks/>
          </p:cNvGrpSpPr>
          <p:nvPr/>
        </p:nvGrpSpPr>
        <p:grpSpPr bwMode="auto">
          <a:xfrm>
            <a:off x="5410200" y="4191000"/>
            <a:ext cx="3094038" cy="2089150"/>
            <a:chOff x="3364" y="2477"/>
            <a:chExt cx="1988" cy="1683"/>
          </a:xfrm>
        </p:grpSpPr>
        <p:grpSp>
          <p:nvGrpSpPr>
            <p:cNvPr id="16438" name="Group 3"/>
            <p:cNvGrpSpPr>
              <a:grpSpLocks/>
            </p:cNvGrpSpPr>
            <p:nvPr/>
          </p:nvGrpSpPr>
          <p:grpSpPr bwMode="auto">
            <a:xfrm>
              <a:off x="3974" y="2477"/>
              <a:ext cx="943" cy="1598"/>
              <a:chOff x="3974" y="2477"/>
              <a:chExt cx="943" cy="1598"/>
            </a:xfrm>
          </p:grpSpPr>
          <p:pic>
            <p:nvPicPr>
              <p:cNvPr id="1644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9" y="2477"/>
                <a:ext cx="278" cy="1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44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4" y="2485"/>
                <a:ext cx="278" cy="1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6439" name="Text Box 6"/>
            <p:cNvSpPr txBox="1">
              <a:spLocks noChangeArrowheads="1"/>
            </p:cNvSpPr>
            <p:nvPr/>
          </p:nvSpPr>
          <p:spPr bwMode="auto">
            <a:xfrm>
              <a:off x="3364" y="3788"/>
              <a:ext cx="44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16440" name="Text Box 7"/>
            <p:cNvSpPr txBox="1">
              <a:spLocks noChangeArrowheads="1"/>
            </p:cNvSpPr>
            <p:nvPr/>
          </p:nvSpPr>
          <p:spPr bwMode="auto">
            <a:xfrm>
              <a:off x="3689" y="3788"/>
              <a:ext cx="8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         </a:t>
              </a:r>
              <a:r>
                <a:rPr kumimoji="1"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16441" name="Text Box 8"/>
            <p:cNvSpPr txBox="1">
              <a:spLocks noChangeArrowheads="1"/>
            </p:cNvSpPr>
            <p:nvPr/>
          </p:nvSpPr>
          <p:spPr bwMode="auto">
            <a:xfrm>
              <a:off x="4858" y="3792"/>
              <a:ext cx="4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 </a:t>
              </a:r>
              <a:r>
                <a:rPr kumimoji="1"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(3)</a:t>
              </a:r>
            </a:p>
          </p:txBody>
        </p:sp>
      </p:grp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762000" y="644525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分析：</a:t>
            </a:r>
          </a:p>
        </p:txBody>
      </p:sp>
      <p:graphicFrame>
        <p:nvGraphicFramePr>
          <p:cNvPr id="113674" name="Object 10"/>
          <p:cNvGraphicFramePr>
            <a:graphicFrameLocks/>
          </p:cNvGraphicFramePr>
          <p:nvPr/>
        </p:nvGraphicFramePr>
        <p:xfrm>
          <a:off x="1981200" y="492125"/>
          <a:ext cx="267811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5" imgW="2598435" imgH="822960" progId="Equation.3">
                  <p:embed/>
                </p:oleObj>
              </mc:Choice>
              <mc:Fallback>
                <p:oleObj name="Equation" r:id="rId5" imgW="2598435" imgH="82296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92125"/>
                        <a:ext cx="267811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755650" y="1646238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</a:t>
            </a:r>
          </a:p>
        </p:txBody>
      </p:sp>
      <p:graphicFrame>
        <p:nvGraphicFramePr>
          <p:cNvPr id="113676" name="Object 12"/>
          <p:cNvGraphicFramePr>
            <a:graphicFrameLocks/>
          </p:cNvGraphicFramePr>
          <p:nvPr/>
        </p:nvGraphicFramePr>
        <p:xfrm>
          <a:off x="1549400" y="1670050"/>
          <a:ext cx="965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7" imgW="891555" imgH="312630" progId="Equation.3">
                  <p:embed/>
                </p:oleObj>
              </mc:Choice>
              <mc:Fallback>
                <p:oleObj name="Equation" r:id="rId7" imgW="891555" imgH="31263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670050"/>
                        <a:ext cx="965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7" name="Object 13"/>
          <p:cNvGraphicFramePr>
            <a:graphicFrameLocks/>
          </p:cNvGraphicFramePr>
          <p:nvPr/>
        </p:nvGraphicFramePr>
        <p:xfrm>
          <a:off x="1487488" y="2339975"/>
          <a:ext cx="24860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9" imgW="2408098" imgH="822960" progId="Equation.3">
                  <p:embed/>
                </p:oleObj>
              </mc:Choice>
              <mc:Fallback>
                <p:oleObj name="Equation" r:id="rId9" imgW="2408098" imgH="82296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2339975"/>
                        <a:ext cx="24860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8" name="Object 14"/>
          <p:cNvGraphicFramePr>
            <a:graphicFrameLocks/>
          </p:cNvGraphicFramePr>
          <p:nvPr/>
        </p:nvGraphicFramePr>
        <p:xfrm>
          <a:off x="4079875" y="1441450"/>
          <a:ext cx="211931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11" imgW="2042101" imgH="822960" progId="Equation.3">
                  <p:embed/>
                </p:oleObj>
              </mc:Choice>
              <mc:Fallback>
                <p:oleObj name="Equation" r:id="rId11" imgW="2042101" imgH="82296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1441450"/>
                        <a:ext cx="211931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9" name="AutoShape 15"/>
          <p:cNvSpPr>
            <a:spLocks noChangeArrowheads="1"/>
          </p:cNvSpPr>
          <p:nvPr/>
        </p:nvSpPr>
        <p:spPr bwMode="auto">
          <a:xfrm>
            <a:off x="2989263" y="1711325"/>
            <a:ext cx="744537" cy="333375"/>
          </a:xfrm>
          <a:prstGeom prst="rightArrow">
            <a:avLst>
              <a:gd name="adj1" fmla="val 51935"/>
              <a:gd name="adj2" fmla="val 55709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80" name="Text Box 16"/>
          <p:cNvSpPr txBox="1">
            <a:spLocks noChangeArrowheads="1"/>
          </p:cNvSpPr>
          <p:nvPr/>
        </p:nvSpPr>
        <p:spPr bwMode="auto">
          <a:xfrm>
            <a:off x="4575175" y="2492375"/>
            <a:ext cx="3578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无限长载流直导线</a:t>
            </a:r>
            <a:r>
              <a:rPr kumimoji="1" lang="zh-CN" altLang="en-US" sz="28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755650" y="3367088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</a:t>
            </a:r>
          </a:p>
        </p:txBody>
      </p:sp>
      <p:graphicFrame>
        <p:nvGraphicFramePr>
          <p:cNvPr id="113682" name="Object 18"/>
          <p:cNvGraphicFramePr>
            <a:graphicFrameLocks/>
          </p:cNvGraphicFramePr>
          <p:nvPr/>
        </p:nvGraphicFramePr>
        <p:xfrm>
          <a:off x="1558925" y="3395663"/>
          <a:ext cx="9540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13" imgW="868828" imgH="312630" progId="Equation.3">
                  <p:embed/>
                </p:oleObj>
              </mc:Choice>
              <mc:Fallback>
                <p:oleObj name="Equation" r:id="rId13" imgW="868828" imgH="31263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3395663"/>
                        <a:ext cx="95408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3" name="Object 19"/>
          <p:cNvGraphicFramePr>
            <a:graphicFrameLocks/>
          </p:cNvGraphicFramePr>
          <p:nvPr/>
        </p:nvGraphicFramePr>
        <p:xfrm>
          <a:off x="4038600" y="3136900"/>
          <a:ext cx="19256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Equation" r:id="rId15" imgW="1859339" imgH="822960" progId="Equation.3">
                  <p:embed/>
                </p:oleObj>
              </mc:Choice>
              <mc:Fallback>
                <p:oleObj name="Equation" r:id="rId15" imgW="1859339" imgH="82296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136900"/>
                        <a:ext cx="19256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4" name="Object 20"/>
          <p:cNvGraphicFramePr>
            <a:graphicFrameLocks/>
          </p:cNvGraphicFramePr>
          <p:nvPr/>
        </p:nvGraphicFramePr>
        <p:xfrm>
          <a:off x="1403350" y="4087813"/>
          <a:ext cx="23622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17" imgW="2278365" imgH="746813" progId="Equation.3">
                  <p:embed/>
                </p:oleObj>
              </mc:Choice>
              <mc:Fallback>
                <p:oleObj name="Equation" r:id="rId17" imgW="2278365" imgH="746813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087813"/>
                        <a:ext cx="23622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85" name="AutoShape 21"/>
          <p:cNvSpPr>
            <a:spLocks noChangeArrowheads="1"/>
          </p:cNvSpPr>
          <p:nvPr/>
        </p:nvSpPr>
        <p:spPr bwMode="auto">
          <a:xfrm>
            <a:off x="3057525" y="3429000"/>
            <a:ext cx="717550" cy="304800"/>
          </a:xfrm>
          <a:prstGeom prst="rightArrow">
            <a:avLst>
              <a:gd name="adj1" fmla="val 53648"/>
              <a:gd name="adj2" fmla="val 5885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3686" name="Object 22"/>
          <p:cNvGraphicFramePr>
            <a:graphicFrameLocks/>
          </p:cNvGraphicFramePr>
          <p:nvPr/>
        </p:nvGraphicFramePr>
        <p:xfrm>
          <a:off x="3962400" y="4087813"/>
          <a:ext cx="9890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19" imgW="906706" imgH="746813" progId="Equation.3">
                  <p:embed/>
                </p:oleObj>
              </mc:Choice>
              <mc:Fallback>
                <p:oleObj name="Equation" r:id="rId19" imgW="906706" imgH="746813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087813"/>
                        <a:ext cx="9890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87" name="Text Box 23"/>
          <p:cNvSpPr txBox="1">
            <a:spLocks noChangeArrowheads="1"/>
          </p:cNvSpPr>
          <p:nvPr/>
        </p:nvSpPr>
        <p:spPr bwMode="auto">
          <a:xfrm>
            <a:off x="6553200" y="3333750"/>
            <a:ext cx="2090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无限大板</a:t>
            </a:r>
          </a:p>
        </p:txBody>
      </p:sp>
      <p:graphicFrame>
        <p:nvGraphicFramePr>
          <p:cNvPr id="113688" name="Object 24"/>
          <p:cNvGraphicFramePr>
            <a:graphicFrameLocks/>
          </p:cNvGraphicFramePr>
          <p:nvPr/>
        </p:nvGraphicFramePr>
        <p:xfrm>
          <a:off x="1406525" y="5140325"/>
          <a:ext cx="158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21" imgW="1508967" imgH="358035" progId="Equation.3">
                  <p:embed/>
                </p:oleObj>
              </mc:Choice>
              <mc:Fallback>
                <p:oleObj name="Equation" r:id="rId21" imgW="1508967" imgH="35803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5140325"/>
                        <a:ext cx="1587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89" name="Object 25"/>
          <p:cNvGraphicFramePr>
            <a:graphicFrameLocks/>
          </p:cNvGraphicFramePr>
          <p:nvPr/>
        </p:nvGraphicFramePr>
        <p:xfrm>
          <a:off x="3810000" y="5105400"/>
          <a:ext cx="1195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Equation" r:id="rId23" imgW="1120244" imgH="358035" progId="Equation.3">
                  <p:embed/>
                </p:oleObj>
              </mc:Choice>
              <mc:Fallback>
                <p:oleObj name="Equation" r:id="rId23" imgW="1120244" imgH="35803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105400"/>
                        <a:ext cx="1195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690" name="Group 26"/>
          <p:cNvGrpSpPr>
            <a:grpSpLocks/>
          </p:cNvGrpSpPr>
          <p:nvPr/>
        </p:nvGrpSpPr>
        <p:grpSpPr bwMode="auto">
          <a:xfrm>
            <a:off x="2514600" y="5648325"/>
            <a:ext cx="1600200" cy="685800"/>
            <a:chOff x="1104" y="3552"/>
            <a:chExt cx="1343" cy="438"/>
          </a:xfrm>
        </p:grpSpPr>
        <p:sp>
          <p:nvSpPr>
            <p:cNvPr id="16436" name="AutoShape 27"/>
            <p:cNvSpPr>
              <a:spLocks noChangeArrowheads="1"/>
            </p:cNvSpPr>
            <p:nvPr/>
          </p:nvSpPr>
          <p:spPr bwMode="auto">
            <a:xfrm>
              <a:off x="1104" y="3552"/>
              <a:ext cx="1343" cy="438"/>
            </a:xfrm>
            <a:prstGeom prst="upArrowCallout">
              <a:avLst>
                <a:gd name="adj1" fmla="val 76655"/>
                <a:gd name="adj2" fmla="val 76655"/>
                <a:gd name="adj3" fmla="val 16667"/>
                <a:gd name="adj4" fmla="val 66667"/>
              </a:avLst>
            </a:prstGeom>
            <a:noFill/>
            <a:ln w="1905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37" name="Text Box 28"/>
            <p:cNvSpPr txBox="1">
              <a:spLocks noChangeArrowheads="1"/>
            </p:cNvSpPr>
            <p:nvPr/>
          </p:nvSpPr>
          <p:spPr bwMode="auto">
            <a:xfrm>
              <a:off x="1366" y="3735"/>
              <a:ext cx="79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 b="1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磁屏蔽</a:t>
              </a:r>
            </a:p>
          </p:txBody>
        </p:sp>
      </p:grpSp>
      <p:grpSp>
        <p:nvGrpSpPr>
          <p:cNvPr id="113693" name="Group 29"/>
          <p:cNvGrpSpPr>
            <a:grpSpLocks/>
          </p:cNvGrpSpPr>
          <p:nvPr/>
        </p:nvGrpSpPr>
        <p:grpSpPr bwMode="auto">
          <a:xfrm>
            <a:off x="6838950" y="4606925"/>
            <a:ext cx="381000" cy="381000"/>
            <a:chOff x="4992" y="3216"/>
            <a:chExt cx="240" cy="240"/>
          </a:xfrm>
        </p:grpSpPr>
        <p:sp>
          <p:nvSpPr>
            <p:cNvPr id="16432" name="Oval 30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CC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433" name="Group 31"/>
            <p:cNvGrpSpPr>
              <a:grpSpLocks/>
            </p:cNvGrpSpPr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6434" name="Line 32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5" name="Line 33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698" name="Group 34"/>
          <p:cNvGrpSpPr>
            <a:grpSpLocks/>
          </p:cNvGrpSpPr>
          <p:nvPr/>
        </p:nvGrpSpPr>
        <p:grpSpPr bwMode="auto">
          <a:xfrm>
            <a:off x="6838950" y="5297488"/>
            <a:ext cx="381000" cy="381000"/>
            <a:chOff x="4992" y="3216"/>
            <a:chExt cx="240" cy="240"/>
          </a:xfrm>
        </p:grpSpPr>
        <p:sp>
          <p:nvSpPr>
            <p:cNvPr id="16428" name="Oval 35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429" name="Group 36"/>
            <p:cNvGrpSpPr>
              <a:grpSpLocks/>
            </p:cNvGrpSpPr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6430" name="Line 37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1" name="Line 38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703" name="Group 39"/>
          <p:cNvGrpSpPr>
            <a:grpSpLocks/>
          </p:cNvGrpSpPr>
          <p:nvPr/>
        </p:nvGrpSpPr>
        <p:grpSpPr bwMode="auto">
          <a:xfrm>
            <a:off x="5707063" y="5297488"/>
            <a:ext cx="381000" cy="381000"/>
            <a:chOff x="4992" y="3216"/>
            <a:chExt cx="240" cy="240"/>
          </a:xfrm>
        </p:grpSpPr>
        <p:sp>
          <p:nvSpPr>
            <p:cNvPr id="16424" name="Oval 40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425" name="Group 41"/>
            <p:cNvGrpSpPr>
              <a:grpSpLocks/>
            </p:cNvGrpSpPr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6426" name="Line 42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7" name="Line 43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708" name="Group 44"/>
          <p:cNvGrpSpPr>
            <a:grpSpLocks/>
          </p:cNvGrpSpPr>
          <p:nvPr/>
        </p:nvGrpSpPr>
        <p:grpSpPr bwMode="auto">
          <a:xfrm>
            <a:off x="7950200" y="4630738"/>
            <a:ext cx="381000" cy="381000"/>
            <a:chOff x="4992" y="3216"/>
            <a:chExt cx="240" cy="240"/>
          </a:xfrm>
        </p:grpSpPr>
        <p:sp>
          <p:nvSpPr>
            <p:cNvPr id="16420" name="Oval 45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CC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421" name="Group 46"/>
            <p:cNvGrpSpPr>
              <a:grpSpLocks/>
            </p:cNvGrpSpPr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6422" name="Line 47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3" name="Line 48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713" name="Group 49"/>
          <p:cNvGrpSpPr>
            <a:grpSpLocks/>
          </p:cNvGrpSpPr>
          <p:nvPr/>
        </p:nvGrpSpPr>
        <p:grpSpPr bwMode="auto">
          <a:xfrm>
            <a:off x="5715000" y="4648200"/>
            <a:ext cx="381000" cy="381000"/>
            <a:chOff x="3557" y="2956"/>
            <a:chExt cx="240" cy="240"/>
          </a:xfrm>
        </p:grpSpPr>
        <p:sp>
          <p:nvSpPr>
            <p:cNvPr id="16418" name="Oval 50"/>
            <p:cNvSpPr>
              <a:spLocks noChangeArrowheads="1"/>
            </p:cNvSpPr>
            <p:nvPr/>
          </p:nvSpPr>
          <p:spPr bwMode="auto">
            <a:xfrm>
              <a:off x="3557" y="2956"/>
              <a:ext cx="240" cy="24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19" name="Oval 51"/>
            <p:cNvSpPr>
              <a:spLocks noChangeArrowheads="1"/>
            </p:cNvSpPr>
            <p:nvPr/>
          </p:nvSpPr>
          <p:spPr bwMode="auto">
            <a:xfrm>
              <a:off x="3649" y="3057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3716" name="Group 52"/>
          <p:cNvGrpSpPr>
            <a:grpSpLocks/>
          </p:cNvGrpSpPr>
          <p:nvPr/>
        </p:nvGrpSpPr>
        <p:grpSpPr bwMode="auto">
          <a:xfrm>
            <a:off x="7993063" y="5297488"/>
            <a:ext cx="381000" cy="381000"/>
            <a:chOff x="5035" y="3241"/>
            <a:chExt cx="240" cy="240"/>
          </a:xfrm>
        </p:grpSpPr>
        <p:sp>
          <p:nvSpPr>
            <p:cNvPr id="16416" name="Oval 53"/>
            <p:cNvSpPr>
              <a:spLocks noChangeArrowheads="1"/>
            </p:cNvSpPr>
            <p:nvPr/>
          </p:nvSpPr>
          <p:spPr bwMode="auto">
            <a:xfrm>
              <a:off x="5035" y="3241"/>
              <a:ext cx="240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17" name="Oval 54"/>
            <p:cNvSpPr>
              <a:spLocks noChangeArrowheads="1"/>
            </p:cNvSpPr>
            <p:nvPr/>
          </p:nvSpPr>
          <p:spPr bwMode="auto">
            <a:xfrm>
              <a:off x="5127" y="3342"/>
              <a:ext cx="47" cy="47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rgbClr val="0099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3719" name="Group 55"/>
          <p:cNvGrpSpPr>
            <a:grpSpLocks/>
          </p:cNvGrpSpPr>
          <p:nvPr/>
        </p:nvGrpSpPr>
        <p:grpSpPr bwMode="auto">
          <a:xfrm>
            <a:off x="6361113" y="4327525"/>
            <a:ext cx="282575" cy="1463675"/>
            <a:chOff x="4007" y="2703"/>
            <a:chExt cx="178" cy="922"/>
          </a:xfrm>
        </p:grpSpPr>
        <p:sp>
          <p:nvSpPr>
            <p:cNvPr id="16414" name="Line 56"/>
            <p:cNvSpPr>
              <a:spLocks noChangeShapeType="1"/>
            </p:cNvSpPr>
            <p:nvPr/>
          </p:nvSpPr>
          <p:spPr bwMode="auto">
            <a:xfrm flipV="1">
              <a:off x="4095" y="3030"/>
              <a:ext cx="0" cy="59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Text Box 57"/>
            <p:cNvSpPr txBox="1">
              <a:spLocks noChangeArrowheads="1"/>
            </p:cNvSpPr>
            <p:nvPr/>
          </p:nvSpPr>
          <p:spPr bwMode="auto">
            <a:xfrm>
              <a:off x="4007" y="2703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13722" name="Line 58"/>
          <p:cNvSpPr>
            <a:spLocks noChangeShapeType="1"/>
          </p:cNvSpPr>
          <p:nvPr/>
        </p:nvSpPr>
        <p:spPr bwMode="auto">
          <a:xfrm flipV="1">
            <a:off x="7586663" y="4846638"/>
            <a:ext cx="0" cy="944562"/>
          </a:xfrm>
          <a:prstGeom prst="line">
            <a:avLst/>
          </a:prstGeom>
          <a:noFill/>
          <a:ln w="38100">
            <a:solidFill>
              <a:srgbClr val="009999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723" name="Text Box 59"/>
          <p:cNvSpPr txBox="1">
            <a:spLocks noChangeArrowheads="1"/>
          </p:cNvSpPr>
          <p:nvPr/>
        </p:nvSpPr>
        <p:spPr bwMode="auto">
          <a:xfrm>
            <a:off x="7445375" y="4308475"/>
            <a:ext cx="282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009999"/>
                </a:solidFill>
                <a:latin typeface="Times New Roman" panose="02020603050405020304" pitchFamily="18" charset="0"/>
              </a:rPr>
              <a:t>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1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3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3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3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3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3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9" dur="500"/>
                                        <p:tgtEl>
                                          <p:spTgt spid="11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1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4" dur="500"/>
                                        <p:tgtEl>
                                          <p:spTgt spid="11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3" grpId="0" autoUpdateAnimBg="0"/>
      <p:bldP spid="113675" grpId="0" autoUpdateAnimBg="0"/>
      <p:bldP spid="113679" grpId="0" animBg="1"/>
      <p:bldP spid="113680" grpId="0" autoUpdateAnimBg="0"/>
      <p:bldP spid="113681" grpId="0" autoUpdateAnimBg="0"/>
      <p:bldP spid="113685" grpId="0" animBg="1"/>
      <p:bldP spid="113687" grpId="0" autoUpdateAnimBg="0"/>
      <p:bldP spid="11372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2"/>
          <p:cNvGrpSpPr>
            <a:grpSpLocks/>
          </p:cNvGrpSpPr>
          <p:nvPr/>
        </p:nvGrpSpPr>
        <p:grpSpPr bwMode="auto">
          <a:xfrm>
            <a:off x="5949950" y="3581400"/>
            <a:ext cx="2755900" cy="2514600"/>
            <a:chOff x="3748" y="2256"/>
            <a:chExt cx="1736" cy="1584"/>
          </a:xfrm>
        </p:grpSpPr>
        <p:grpSp>
          <p:nvGrpSpPr>
            <p:cNvPr id="17458" name="Group 3"/>
            <p:cNvGrpSpPr>
              <a:grpSpLocks/>
            </p:cNvGrpSpPr>
            <p:nvPr/>
          </p:nvGrpSpPr>
          <p:grpSpPr bwMode="auto">
            <a:xfrm>
              <a:off x="3748" y="2256"/>
              <a:ext cx="1736" cy="1584"/>
              <a:chOff x="3748" y="2256"/>
              <a:chExt cx="1736" cy="1584"/>
            </a:xfrm>
          </p:grpSpPr>
          <p:sp>
            <p:nvSpPr>
              <p:cNvPr id="17460" name="Text Box 4"/>
              <p:cNvSpPr txBox="1">
                <a:spLocks noChangeArrowheads="1"/>
              </p:cNvSpPr>
              <p:nvPr/>
            </p:nvSpPr>
            <p:spPr bwMode="auto">
              <a:xfrm>
                <a:off x="3851" y="2736"/>
                <a:ext cx="233" cy="288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FFFF99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17461" name="Text Box 5"/>
              <p:cNvSpPr txBox="1">
                <a:spLocks noChangeArrowheads="1"/>
              </p:cNvSpPr>
              <p:nvPr/>
            </p:nvSpPr>
            <p:spPr bwMode="auto">
              <a:xfrm>
                <a:off x="5272" y="3108"/>
                <a:ext cx="212" cy="288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99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7462" name="Line 6"/>
              <p:cNvSpPr>
                <a:spLocks noChangeShapeType="1"/>
              </p:cNvSpPr>
              <p:nvPr/>
            </p:nvSpPr>
            <p:spPr bwMode="auto">
              <a:xfrm>
                <a:off x="3748" y="3072"/>
                <a:ext cx="1680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3" name="Line 7"/>
              <p:cNvSpPr>
                <a:spLocks noChangeShapeType="1"/>
              </p:cNvSpPr>
              <p:nvPr/>
            </p:nvSpPr>
            <p:spPr bwMode="auto">
              <a:xfrm flipV="1">
                <a:off x="4084" y="2916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4" name="Line 8"/>
              <p:cNvSpPr>
                <a:spLocks noChangeShapeType="1"/>
              </p:cNvSpPr>
              <p:nvPr/>
            </p:nvSpPr>
            <p:spPr bwMode="auto">
              <a:xfrm>
                <a:off x="4096" y="3072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5" name="Line 9"/>
              <p:cNvSpPr>
                <a:spLocks noChangeShapeType="1"/>
              </p:cNvSpPr>
              <p:nvPr/>
            </p:nvSpPr>
            <p:spPr bwMode="auto">
              <a:xfrm flipV="1">
                <a:off x="4072" y="2784"/>
                <a:ext cx="96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6" name="Line 10"/>
              <p:cNvSpPr>
                <a:spLocks noChangeShapeType="1"/>
              </p:cNvSpPr>
              <p:nvPr/>
            </p:nvSpPr>
            <p:spPr bwMode="auto">
              <a:xfrm>
                <a:off x="4072" y="3072"/>
                <a:ext cx="96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7" name="Line 11"/>
              <p:cNvSpPr>
                <a:spLocks noChangeShapeType="1"/>
              </p:cNvSpPr>
              <p:nvPr/>
            </p:nvSpPr>
            <p:spPr bwMode="auto">
              <a:xfrm flipV="1">
                <a:off x="4084" y="2640"/>
                <a:ext cx="528" cy="43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8" name="Line 12"/>
              <p:cNvSpPr>
                <a:spLocks noChangeShapeType="1"/>
              </p:cNvSpPr>
              <p:nvPr/>
            </p:nvSpPr>
            <p:spPr bwMode="auto">
              <a:xfrm flipV="1">
                <a:off x="4072" y="2292"/>
                <a:ext cx="672" cy="76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69" name="Line 13"/>
              <p:cNvSpPr>
                <a:spLocks noChangeShapeType="1"/>
              </p:cNvSpPr>
              <p:nvPr/>
            </p:nvSpPr>
            <p:spPr bwMode="auto">
              <a:xfrm flipV="1">
                <a:off x="4084" y="2400"/>
                <a:ext cx="864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70" name="Line 14"/>
              <p:cNvSpPr>
                <a:spLocks noChangeShapeType="1"/>
              </p:cNvSpPr>
              <p:nvPr/>
            </p:nvSpPr>
            <p:spPr bwMode="auto">
              <a:xfrm>
                <a:off x="4072" y="3060"/>
                <a:ext cx="528" cy="43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71" name="Line 15"/>
              <p:cNvSpPr>
                <a:spLocks noChangeShapeType="1"/>
              </p:cNvSpPr>
              <p:nvPr/>
            </p:nvSpPr>
            <p:spPr bwMode="auto">
              <a:xfrm>
                <a:off x="4060" y="3060"/>
                <a:ext cx="864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72" name="Line 16"/>
              <p:cNvSpPr>
                <a:spLocks noChangeShapeType="1"/>
              </p:cNvSpPr>
              <p:nvPr/>
            </p:nvSpPr>
            <p:spPr bwMode="auto">
              <a:xfrm>
                <a:off x="4060" y="3060"/>
                <a:ext cx="672" cy="76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73" name="Oval 17"/>
              <p:cNvSpPr>
                <a:spLocks noChangeArrowheads="1"/>
              </p:cNvSpPr>
              <p:nvPr/>
            </p:nvSpPr>
            <p:spPr bwMode="auto">
              <a:xfrm>
                <a:off x="4564" y="2256"/>
                <a:ext cx="480" cy="1584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459" name="Oval 18"/>
            <p:cNvSpPr>
              <a:spLocks noChangeArrowheads="1"/>
            </p:cNvSpPr>
            <p:nvPr/>
          </p:nvSpPr>
          <p:spPr bwMode="auto">
            <a:xfrm>
              <a:off x="4032" y="302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14707" name="Text Box 19"/>
          <p:cNvSpPr txBox="1">
            <a:spLocks noChangeArrowheads="1"/>
          </p:cNvSpPr>
          <p:nvPr/>
        </p:nvSpPr>
        <p:spPr bwMode="auto">
          <a:xfrm>
            <a:off x="452438" y="298450"/>
            <a:ext cx="671671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载流圆线圈的磁场  </a:t>
            </a:r>
            <a:r>
              <a:rPr lang="zh-CN" altLang="zh-CN" sz="2400" b="1">
                <a:solidFill>
                  <a:srgbClr val="FFC000"/>
                </a:solidFill>
              </a:rPr>
              <a:t>书中例题</a:t>
            </a:r>
            <a:r>
              <a:rPr lang="en-US" altLang="zh-CN" sz="2400" b="1">
                <a:solidFill>
                  <a:srgbClr val="FFC000"/>
                </a:solidFill>
              </a:rPr>
              <a:t>9.2(p.366)</a:t>
            </a:r>
            <a:endParaRPr lang="zh-CN" altLang="zh-CN" sz="2400" b="1">
              <a:solidFill>
                <a:srgbClr val="FFC000"/>
              </a:solidFill>
            </a:endParaRPr>
          </a:p>
          <a:p>
            <a:pPr algn="l" eaLnBrk="1" hangingPunct="1"/>
            <a:endParaRPr kumimoji="1" lang="zh-CN" altLang="en-US" sz="2400" b="1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grpSp>
        <p:nvGrpSpPr>
          <p:cNvPr id="114708" name="Group 20"/>
          <p:cNvGrpSpPr>
            <a:grpSpLocks/>
          </p:cNvGrpSpPr>
          <p:nvPr/>
        </p:nvGrpSpPr>
        <p:grpSpPr bwMode="auto">
          <a:xfrm>
            <a:off x="6045200" y="1231900"/>
            <a:ext cx="793750" cy="1974850"/>
            <a:chOff x="3717" y="430"/>
            <a:chExt cx="500" cy="1244"/>
          </a:xfrm>
        </p:grpSpPr>
        <p:sp>
          <p:nvSpPr>
            <p:cNvPr id="17455" name="Oval 21"/>
            <p:cNvSpPr>
              <a:spLocks noChangeArrowheads="1"/>
            </p:cNvSpPr>
            <p:nvPr/>
          </p:nvSpPr>
          <p:spPr bwMode="auto">
            <a:xfrm>
              <a:off x="3717" y="430"/>
              <a:ext cx="500" cy="1244"/>
            </a:xfrm>
            <a:prstGeom prst="ellipse">
              <a:avLst/>
            </a:prstGeom>
            <a:noFill/>
            <a:ln w="76200">
              <a:solidFill>
                <a:srgbClr val="CC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56" name="Line 22"/>
            <p:cNvSpPr>
              <a:spLocks noChangeShapeType="1"/>
            </p:cNvSpPr>
            <p:nvPr/>
          </p:nvSpPr>
          <p:spPr bwMode="auto">
            <a:xfrm flipV="1">
              <a:off x="3978" y="430"/>
              <a:ext cx="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7" name="Text Box 23"/>
            <p:cNvSpPr txBox="1">
              <a:spLocks noChangeArrowheads="1"/>
            </p:cNvSpPr>
            <p:nvPr/>
          </p:nvSpPr>
          <p:spPr bwMode="auto">
            <a:xfrm>
              <a:off x="3745" y="62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grpSp>
        <p:nvGrpSpPr>
          <p:cNvPr id="114712" name="Group 24"/>
          <p:cNvGrpSpPr>
            <a:grpSpLocks/>
          </p:cNvGrpSpPr>
          <p:nvPr/>
        </p:nvGrpSpPr>
        <p:grpSpPr bwMode="auto">
          <a:xfrm>
            <a:off x="6308725" y="2222500"/>
            <a:ext cx="2635250" cy="531813"/>
            <a:chOff x="3883" y="1054"/>
            <a:chExt cx="1660" cy="335"/>
          </a:xfrm>
        </p:grpSpPr>
        <p:sp>
          <p:nvSpPr>
            <p:cNvPr id="17452" name="Line 25"/>
            <p:cNvSpPr>
              <a:spLocks noChangeShapeType="1"/>
            </p:cNvSpPr>
            <p:nvPr/>
          </p:nvSpPr>
          <p:spPr bwMode="auto">
            <a:xfrm>
              <a:off x="3978" y="1054"/>
              <a:ext cx="151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3" name="Text Box 26"/>
            <p:cNvSpPr txBox="1">
              <a:spLocks noChangeArrowheads="1"/>
            </p:cNvSpPr>
            <p:nvPr/>
          </p:nvSpPr>
          <p:spPr bwMode="auto">
            <a:xfrm>
              <a:off x="5331" y="110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454" name="Text Box 27"/>
            <p:cNvSpPr txBox="1">
              <a:spLocks noChangeArrowheads="1"/>
            </p:cNvSpPr>
            <p:nvPr/>
          </p:nvSpPr>
          <p:spPr bwMode="auto">
            <a:xfrm>
              <a:off x="3883" y="10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768350" y="873125"/>
            <a:ext cx="4794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求轴线上一点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P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的磁感应强度</a:t>
            </a:r>
          </a:p>
        </p:txBody>
      </p:sp>
      <p:sp>
        <p:nvSpPr>
          <p:cNvPr id="114717" name="Line 29"/>
          <p:cNvSpPr>
            <a:spLocks noChangeShapeType="1"/>
          </p:cNvSpPr>
          <p:nvPr/>
        </p:nvSpPr>
        <p:spPr bwMode="auto">
          <a:xfrm flipH="1">
            <a:off x="6240463" y="1193800"/>
            <a:ext cx="222250" cy="152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4718" name="Object 30"/>
          <p:cNvGraphicFramePr>
            <a:graphicFrameLocks noChangeAspect="1"/>
          </p:cNvGraphicFramePr>
          <p:nvPr/>
        </p:nvGraphicFramePr>
        <p:xfrm>
          <a:off x="5630863" y="1006475"/>
          <a:ext cx="55721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Equation" r:id="rId3" imgW="411450" imgH="259185" progId="Equation.3">
                  <p:embed/>
                </p:oleObj>
              </mc:Choice>
              <mc:Fallback>
                <p:oleObj name="Equation" r:id="rId3" imgW="411450" imgH="25918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006475"/>
                        <a:ext cx="557212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19" name="Line 31"/>
          <p:cNvSpPr>
            <a:spLocks noChangeShapeType="1"/>
          </p:cNvSpPr>
          <p:nvPr/>
        </p:nvSpPr>
        <p:spPr bwMode="auto">
          <a:xfrm flipV="1">
            <a:off x="7940675" y="1685925"/>
            <a:ext cx="415925" cy="5365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4720" name="Object 32"/>
          <p:cNvGraphicFramePr>
            <a:graphicFrameLocks noChangeAspect="1"/>
          </p:cNvGraphicFramePr>
          <p:nvPr/>
        </p:nvGraphicFramePr>
        <p:xfrm>
          <a:off x="8297863" y="1235075"/>
          <a:ext cx="4286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Equation" r:id="rId5" imgW="327645" imgH="259185" progId="Equation.3">
                  <p:embed/>
                </p:oleObj>
              </mc:Choice>
              <mc:Fallback>
                <p:oleObj name="Equation" r:id="rId5" imgW="327645" imgH="2591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7863" y="1235075"/>
                        <a:ext cx="4286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21" name="Object 33"/>
          <p:cNvGraphicFramePr>
            <a:graphicFrameLocks/>
          </p:cNvGraphicFramePr>
          <p:nvPr/>
        </p:nvGraphicFramePr>
        <p:xfrm>
          <a:off x="857250" y="1524000"/>
          <a:ext cx="1676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Equation" r:id="rId7" imgW="1569572" imgH="716070" progId="Equation.3">
                  <p:embed/>
                </p:oleObj>
              </mc:Choice>
              <mc:Fallback>
                <p:oleObj name="Equation" r:id="rId7" imgW="1569572" imgH="71607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524000"/>
                        <a:ext cx="16764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22" name="Object 34"/>
          <p:cNvGraphicFramePr>
            <a:graphicFrameLocks/>
          </p:cNvGraphicFramePr>
          <p:nvPr/>
        </p:nvGraphicFramePr>
        <p:xfrm>
          <a:off x="2668588" y="1524000"/>
          <a:ext cx="20685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Equation" r:id="rId9" imgW="1973447" imgH="792690" progId="Equation.3">
                  <p:embed/>
                </p:oleObj>
              </mc:Choice>
              <mc:Fallback>
                <p:oleObj name="Equation" r:id="rId9" imgW="1973447" imgH="79269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1524000"/>
                        <a:ext cx="2068512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23" name="Line 35"/>
          <p:cNvSpPr>
            <a:spLocks noChangeShapeType="1"/>
          </p:cNvSpPr>
          <p:nvPr/>
        </p:nvSpPr>
        <p:spPr bwMode="auto">
          <a:xfrm flipV="1">
            <a:off x="6477000" y="3079750"/>
            <a:ext cx="193675" cy="146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24" name="Line 36"/>
          <p:cNvSpPr>
            <a:spLocks noChangeShapeType="1"/>
          </p:cNvSpPr>
          <p:nvPr/>
        </p:nvSpPr>
        <p:spPr bwMode="auto">
          <a:xfrm flipV="1">
            <a:off x="6477000" y="2222500"/>
            <a:ext cx="1463675" cy="9842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25" name="Line 37"/>
          <p:cNvSpPr>
            <a:spLocks noChangeShapeType="1"/>
          </p:cNvSpPr>
          <p:nvPr/>
        </p:nvSpPr>
        <p:spPr bwMode="auto">
          <a:xfrm>
            <a:off x="7940675" y="2222500"/>
            <a:ext cx="415925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4726" name="Object 38"/>
          <p:cNvGraphicFramePr>
            <a:graphicFrameLocks noChangeAspect="1"/>
          </p:cNvGraphicFramePr>
          <p:nvPr/>
        </p:nvGraphicFramePr>
        <p:xfrm>
          <a:off x="8221663" y="2682875"/>
          <a:ext cx="5032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8" name="Equation" r:id="rId11" imgW="403875" imgH="259185" progId="Equation.3">
                  <p:embed/>
                </p:oleObj>
              </mc:Choice>
              <mc:Fallback>
                <p:oleObj name="Equation" r:id="rId11" imgW="403875" imgH="25918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1663" y="2682875"/>
                        <a:ext cx="5032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27" name="Text Box 39"/>
          <p:cNvSpPr txBox="1">
            <a:spLocks noChangeArrowheads="1"/>
          </p:cNvSpPr>
          <p:nvPr/>
        </p:nvSpPr>
        <p:spPr bwMode="auto">
          <a:xfrm>
            <a:off x="790575" y="2730500"/>
            <a:ext cx="286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根据对称性</a:t>
            </a:r>
          </a:p>
        </p:txBody>
      </p:sp>
      <p:graphicFrame>
        <p:nvGraphicFramePr>
          <p:cNvPr id="114728" name="Object 40"/>
          <p:cNvGraphicFramePr>
            <a:graphicFrameLocks/>
          </p:cNvGraphicFramePr>
          <p:nvPr/>
        </p:nvGraphicFramePr>
        <p:xfrm>
          <a:off x="3060700" y="2805113"/>
          <a:ext cx="963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9" name="Equation" r:id="rId13" imgW="868828" imgH="304590" progId="Equation.3">
                  <p:embed/>
                </p:oleObj>
              </mc:Choice>
              <mc:Fallback>
                <p:oleObj name="Equation" r:id="rId13" imgW="868828" imgH="30459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805113"/>
                        <a:ext cx="9636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29" name="Object 41"/>
          <p:cNvGraphicFramePr>
            <a:graphicFrameLocks/>
          </p:cNvGraphicFramePr>
          <p:nvPr/>
        </p:nvGraphicFramePr>
        <p:xfrm>
          <a:off x="2276475" y="3444875"/>
          <a:ext cx="38481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0" name="Equation" r:id="rId15" imgW="3741405" imgH="716070" progId="Equation.3">
                  <p:embed/>
                </p:oleObj>
              </mc:Choice>
              <mc:Fallback>
                <p:oleObj name="Equation" r:id="rId15" imgW="3741405" imgH="71607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3444875"/>
                        <a:ext cx="38481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30" name="Object 42"/>
          <p:cNvGraphicFramePr>
            <a:graphicFrameLocks/>
          </p:cNvGraphicFramePr>
          <p:nvPr/>
        </p:nvGraphicFramePr>
        <p:xfrm>
          <a:off x="879475" y="3597275"/>
          <a:ext cx="1346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1" name="Equation" r:id="rId17" imgW="1241927" imgH="480060" progId="Equation.3">
                  <p:embed/>
                </p:oleObj>
              </mc:Choice>
              <mc:Fallback>
                <p:oleObj name="Equation" r:id="rId17" imgW="1241927" imgH="480060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597275"/>
                        <a:ext cx="1346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731" name="Group 43"/>
          <p:cNvGrpSpPr>
            <a:grpSpLocks/>
          </p:cNvGrpSpPr>
          <p:nvPr/>
        </p:nvGrpSpPr>
        <p:grpSpPr bwMode="auto">
          <a:xfrm>
            <a:off x="8099425" y="1717675"/>
            <a:ext cx="547688" cy="527050"/>
            <a:chOff x="5011" y="736"/>
            <a:chExt cx="345" cy="332"/>
          </a:xfrm>
        </p:grpSpPr>
        <p:sp>
          <p:nvSpPr>
            <p:cNvPr id="17450" name="Freeform 44"/>
            <p:cNvSpPr>
              <a:spLocks/>
            </p:cNvSpPr>
            <p:nvPr/>
          </p:nvSpPr>
          <p:spPr bwMode="auto">
            <a:xfrm>
              <a:off x="5011" y="933"/>
              <a:ext cx="47" cy="108"/>
            </a:xfrm>
            <a:custGeom>
              <a:avLst/>
              <a:gdLst>
                <a:gd name="T0" fmla="*/ 0 w 47"/>
                <a:gd name="T1" fmla="*/ 0 h 108"/>
                <a:gd name="T2" fmla="*/ 23 w 47"/>
                <a:gd name="T3" fmla="*/ 69 h 108"/>
                <a:gd name="T4" fmla="*/ 23 w 47"/>
                <a:gd name="T5" fmla="*/ 104 h 1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" h="108">
                  <a:moveTo>
                    <a:pt x="0" y="0"/>
                  </a:moveTo>
                  <a:cubicBezTo>
                    <a:pt x="8" y="23"/>
                    <a:pt x="15" y="46"/>
                    <a:pt x="23" y="69"/>
                  </a:cubicBezTo>
                  <a:cubicBezTo>
                    <a:pt x="36" y="108"/>
                    <a:pt x="47" y="104"/>
                    <a:pt x="23" y="104"/>
                  </a:cubicBezTo>
                </a:path>
              </a:pathLst>
            </a:custGeom>
            <a:noFill/>
            <a:ln w="38100" cmpd="sng">
              <a:solidFill>
                <a:srgbClr val="FFFF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51" name="Object 45"/>
            <p:cNvGraphicFramePr>
              <a:graphicFrameLocks noChangeAspect="1"/>
            </p:cNvGraphicFramePr>
            <p:nvPr/>
          </p:nvGraphicFramePr>
          <p:xfrm>
            <a:off x="5094" y="736"/>
            <a:ext cx="26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82" name="Equation" r:id="rId19" imgW="30302" imgH="68580" progId="Equation.3">
                    <p:embed/>
                  </p:oleObj>
                </mc:Choice>
                <mc:Fallback>
                  <p:oleObj name="Equation" r:id="rId19" imgW="30302" imgH="6858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4" y="736"/>
                          <a:ext cx="26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734" name="Object 46"/>
          <p:cNvGraphicFramePr>
            <a:graphicFrameLocks/>
          </p:cNvGraphicFramePr>
          <p:nvPr/>
        </p:nvGraphicFramePr>
        <p:xfrm>
          <a:off x="850900" y="4438650"/>
          <a:ext cx="33750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3" name="Equation" r:id="rId21" imgW="3268876" imgH="792690" progId="Equation.3">
                  <p:embed/>
                </p:oleObj>
              </mc:Choice>
              <mc:Fallback>
                <p:oleObj name="Equation" r:id="rId21" imgW="3268876" imgH="792690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438650"/>
                        <a:ext cx="33750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35" name="Object 47"/>
          <p:cNvGraphicFramePr>
            <a:graphicFrameLocks/>
          </p:cNvGraphicFramePr>
          <p:nvPr/>
        </p:nvGraphicFramePr>
        <p:xfrm>
          <a:off x="879475" y="5535613"/>
          <a:ext cx="25019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Equation" r:id="rId23" imgW="2392473" imgH="853230" progId="Equation.3">
                  <p:embed/>
                </p:oleObj>
              </mc:Choice>
              <mc:Fallback>
                <p:oleObj name="Equation" r:id="rId23" imgW="2392473" imgH="853230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535613"/>
                        <a:ext cx="250190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36" name="Text Box 48"/>
          <p:cNvSpPr txBox="1">
            <a:spLocks noChangeArrowheads="1"/>
          </p:cNvSpPr>
          <p:nvPr/>
        </p:nvSpPr>
        <p:spPr bwMode="auto">
          <a:xfrm>
            <a:off x="3898900" y="5791200"/>
            <a:ext cx="356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方向满足右手定则</a:t>
            </a:r>
          </a:p>
        </p:txBody>
      </p:sp>
      <p:sp>
        <p:nvSpPr>
          <p:cNvPr id="114737" name="Line 49"/>
          <p:cNvSpPr>
            <a:spLocks noChangeShapeType="1"/>
          </p:cNvSpPr>
          <p:nvPr/>
        </p:nvSpPr>
        <p:spPr bwMode="auto">
          <a:xfrm>
            <a:off x="6548438" y="4884738"/>
            <a:ext cx="1754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4738" name="Picture 5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1768475"/>
            <a:ext cx="99060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6396038" y="1255713"/>
            <a:ext cx="192087" cy="87312"/>
            <a:chOff x="3872" y="452"/>
            <a:chExt cx="212" cy="121"/>
          </a:xfrm>
        </p:grpSpPr>
        <p:sp>
          <p:nvSpPr>
            <p:cNvPr id="17448" name="Line 52"/>
            <p:cNvSpPr>
              <a:spLocks noChangeShapeType="1"/>
            </p:cNvSpPr>
            <p:nvPr/>
          </p:nvSpPr>
          <p:spPr bwMode="auto">
            <a:xfrm>
              <a:off x="3872" y="452"/>
              <a:ext cx="130" cy="121"/>
            </a:xfrm>
            <a:prstGeom prst="line">
              <a:avLst/>
            </a:prstGeom>
            <a:noFill/>
            <a:ln w="19050">
              <a:solidFill>
                <a:srgbClr val="FF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9" name="Line 53"/>
            <p:cNvSpPr>
              <a:spLocks noChangeShapeType="1"/>
            </p:cNvSpPr>
            <p:nvPr/>
          </p:nvSpPr>
          <p:spPr bwMode="auto">
            <a:xfrm flipV="1">
              <a:off x="3978" y="452"/>
              <a:ext cx="106" cy="121"/>
            </a:xfrm>
            <a:prstGeom prst="line">
              <a:avLst/>
            </a:prstGeom>
            <a:noFill/>
            <a:ln w="19050">
              <a:solidFill>
                <a:srgbClr val="FF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4742" name="Object 54"/>
          <p:cNvGraphicFramePr>
            <a:graphicFrameLocks/>
          </p:cNvGraphicFramePr>
          <p:nvPr/>
        </p:nvGraphicFramePr>
        <p:xfrm>
          <a:off x="8077200" y="441960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26" imgW="182762" imgH="236010" progId="Equation.3">
                  <p:embed/>
                </p:oleObj>
              </mc:Choice>
              <mc:Fallback>
                <p:oleObj name="Equation" r:id="rId26" imgW="182762" imgH="236010" progId="Equation.3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41960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743" name="Group 55"/>
          <p:cNvGrpSpPr>
            <a:grpSpLocks/>
          </p:cNvGrpSpPr>
          <p:nvPr/>
        </p:nvGrpSpPr>
        <p:grpSpPr bwMode="auto">
          <a:xfrm>
            <a:off x="6442075" y="1179513"/>
            <a:ext cx="1498600" cy="1042987"/>
            <a:chOff x="3967" y="397"/>
            <a:chExt cx="944" cy="657"/>
          </a:xfrm>
        </p:grpSpPr>
        <p:sp>
          <p:nvSpPr>
            <p:cNvPr id="17446" name="Line 56"/>
            <p:cNvSpPr>
              <a:spLocks noChangeShapeType="1"/>
            </p:cNvSpPr>
            <p:nvPr/>
          </p:nvSpPr>
          <p:spPr bwMode="auto">
            <a:xfrm>
              <a:off x="3967" y="397"/>
              <a:ext cx="944" cy="657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47" name="Object 57"/>
            <p:cNvGraphicFramePr>
              <a:graphicFrameLocks noChangeAspect="1"/>
            </p:cNvGraphicFramePr>
            <p:nvPr/>
          </p:nvGraphicFramePr>
          <p:xfrm>
            <a:off x="4416" y="43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86" name="Equation" r:id="rId28" imgW="106532" imgH="159862" progId="Equation.3">
                    <p:embed/>
                  </p:oleObj>
                </mc:Choice>
                <mc:Fallback>
                  <p:oleObj name="Equation" r:id="rId28" imgW="106532" imgH="159862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43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746" name="Group 58"/>
          <p:cNvGrpSpPr>
            <a:grpSpLocks/>
          </p:cNvGrpSpPr>
          <p:nvPr/>
        </p:nvGrpSpPr>
        <p:grpSpPr bwMode="auto">
          <a:xfrm>
            <a:off x="6983413" y="2141538"/>
            <a:ext cx="992187" cy="612775"/>
            <a:chOff x="4308" y="1003"/>
            <a:chExt cx="625" cy="386"/>
          </a:xfrm>
        </p:grpSpPr>
        <p:grpSp>
          <p:nvGrpSpPr>
            <p:cNvPr id="17442" name="Group 59"/>
            <p:cNvGrpSpPr>
              <a:grpSpLocks/>
            </p:cNvGrpSpPr>
            <p:nvPr/>
          </p:nvGrpSpPr>
          <p:grpSpPr bwMode="auto">
            <a:xfrm>
              <a:off x="4688" y="1003"/>
              <a:ext cx="245" cy="386"/>
              <a:chOff x="4688" y="1003"/>
              <a:chExt cx="245" cy="386"/>
            </a:xfrm>
          </p:grpSpPr>
          <p:sp>
            <p:nvSpPr>
              <p:cNvPr id="17444" name="Oval 60"/>
              <p:cNvSpPr>
                <a:spLocks noChangeArrowheads="1"/>
              </p:cNvSpPr>
              <p:nvPr/>
            </p:nvSpPr>
            <p:spPr bwMode="auto">
              <a:xfrm>
                <a:off x="4851" y="1003"/>
                <a:ext cx="82" cy="9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445" name="Text Box 61"/>
              <p:cNvSpPr txBox="1">
                <a:spLocks noChangeArrowheads="1"/>
              </p:cNvSpPr>
              <p:nvPr/>
            </p:nvSpPr>
            <p:spPr bwMode="auto">
              <a:xfrm>
                <a:off x="4688" y="1101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17443" name="Text Box 62"/>
            <p:cNvSpPr txBox="1">
              <a:spLocks noChangeArrowheads="1"/>
            </p:cNvSpPr>
            <p:nvPr/>
          </p:nvSpPr>
          <p:spPr bwMode="auto">
            <a:xfrm>
              <a:off x="4308" y="10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114751" name="Group 63"/>
          <p:cNvGrpSpPr>
            <a:grpSpLocks/>
          </p:cNvGrpSpPr>
          <p:nvPr/>
        </p:nvGrpSpPr>
        <p:grpSpPr bwMode="auto">
          <a:xfrm>
            <a:off x="5911850" y="2740025"/>
            <a:ext cx="479425" cy="857250"/>
            <a:chOff x="3633" y="1380"/>
            <a:chExt cx="302" cy="540"/>
          </a:xfrm>
        </p:grpSpPr>
        <p:sp>
          <p:nvSpPr>
            <p:cNvPr id="17440" name="Text Box 64"/>
            <p:cNvSpPr txBox="1">
              <a:spLocks noChangeArrowheads="1"/>
            </p:cNvSpPr>
            <p:nvPr/>
          </p:nvSpPr>
          <p:spPr bwMode="auto">
            <a:xfrm>
              <a:off x="3744" y="163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99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7441" name="Freeform 65"/>
            <p:cNvSpPr>
              <a:spLocks/>
            </p:cNvSpPr>
            <p:nvPr/>
          </p:nvSpPr>
          <p:spPr bwMode="auto">
            <a:xfrm>
              <a:off x="3633" y="1380"/>
              <a:ext cx="111" cy="300"/>
            </a:xfrm>
            <a:custGeom>
              <a:avLst/>
              <a:gdLst>
                <a:gd name="T0" fmla="*/ 0 w 111"/>
                <a:gd name="T1" fmla="*/ 0 h 300"/>
                <a:gd name="T2" fmla="*/ 42 w 111"/>
                <a:gd name="T3" fmla="*/ 173 h 300"/>
                <a:gd name="T4" fmla="*/ 111 w 111"/>
                <a:gd name="T5" fmla="*/ 300 h 3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300">
                  <a:moveTo>
                    <a:pt x="0" y="0"/>
                  </a:moveTo>
                  <a:cubicBezTo>
                    <a:pt x="7" y="29"/>
                    <a:pt x="24" y="123"/>
                    <a:pt x="42" y="173"/>
                  </a:cubicBezTo>
                  <a:cubicBezTo>
                    <a:pt x="60" y="223"/>
                    <a:pt x="97" y="274"/>
                    <a:pt x="111" y="300"/>
                  </a:cubicBezTo>
                </a:path>
              </a:pathLst>
            </a:custGeom>
            <a:noFill/>
            <a:ln w="28575" cap="flat" cmpd="sng">
              <a:solidFill>
                <a:srgbClr val="FFCC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4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4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4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4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4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4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1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7" grpId="0" autoUpdateAnimBg="0"/>
      <p:bldP spid="114716" grpId="0" autoUpdateAnimBg="0"/>
      <p:bldP spid="114727" grpId="0" autoUpdateAnimBg="0"/>
      <p:bldP spid="11473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2"/>
          <p:cNvGrpSpPr>
            <a:grpSpLocks/>
          </p:cNvGrpSpPr>
          <p:nvPr/>
        </p:nvGrpSpPr>
        <p:grpSpPr bwMode="auto">
          <a:xfrm>
            <a:off x="6305550" y="3983038"/>
            <a:ext cx="2003425" cy="1441450"/>
            <a:chOff x="4080" y="1652"/>
            <a:chExt cx="1262" cy="908"/>
          </a:xfrm>
        </p:grpSpPr>
        <p:pic>
          <p:nvPicPr>
            <p:cNvPr id="1845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652"/>
              <a:ext cx="1262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451" name="Line 4"/>
            <p:cNvSpPr>
              <a:spLocks noChangeShapeType="1"/>
            </p:cNvSpPr>
            <p:nvPr/>
          </p:nvSpPr>
          <p:spPr bwMode="auto">
            <a:xfrm flipH="1" flipV="1">
              <a:off x="4080" y="1893"/>
              <a:ext cx="609" cy="651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2" name="Line 5"/>
            <p:cNvSpPr>
              <a:spLocks noChangeShapeType="1"/>
            </p:cNvSpPr>
            <p:nvPr/>
          </p:nvSpPr>
          <p:spPr bwMode="auto">
            <a:xfrm flipV="1">
              <a:off x="4689" y="1928"/>
              <a:ext cx="643" cy="61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53" name="Object 6"/>
            <p:cNvGraphicFramePr>
              <a:graphicFrameLocks/>
            </p:cNvGraphicFramePr>
            <p:nvPr/>
          </p:nvGraphicFramePr>
          <p:xfrm>
            <a:off x="4646" y="2036"/>
            <a:ext cx="14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5" name="Equation" r:id="rId4" imgW="114108" imgH="297022" progId="Equation.3">
                    <p:embed/>
                  </p:oleObj>
                </mc:Choice>
                <mc:Fallback>
                  <p:oleObj name="Equation" r:id="rId4" imgW="114108" imgH="297022" progId="Equation.3">
                    <p:embed/>
                    <p:pic>
                      <p:nvPicPr>
                        <p:cNvPr id="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6" y="2036"/>
                          <a:ext cx="14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4" name="Arc 7"/>
            <p:cNvSpPr>
              <a:spLocks/>
            </p:cNvSpPr>
            <p:nvPr/>
          </p:nvSpPr>
          <p:spPr bwMode="auto">
            <a:xfrm rot="-8399678">
              <a:off x="4527" y="2254"/>
              <a:ext cx="351" cy="306"/>
            </a:xfrm>
            <a:custGeom>
              <a:avLst/>
              <a:gdLst>
                <a:gd name="T0" fmla="*/ 0 w 20808"/>
                <a:gd name="T1" fmla="*/ 0 h 21059"/>
                <a:gd name="T2" fmla="*/ 0 w 20808"/>
                <a:gd name="T3" fmla="*/ 0 h 21059"/>
                <a:gd name="T4" fmla="*/ 0 w 20808"/>
                <a:gd name="T5" fmla="*/ 0 h 210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08" h="21059" fill="none" extrusionOk="0">
                  <a:moveTo>
                    <a:pt x="20808" y="5795"/>
                  </a:moveTo>
                  <a:cubicBezTo>
                    <a:pt x="18680" y="13435"/>
                    <a:pt x="12536" y="19294"/>
                    <a:pt x="4804" y="21058"/>
                  </a:cubicBezTo>
                </a:path>
                <a:path w="20808" h="21059" stroke="0" extrusionOk="0">
                  <a:moveTo>
                    <a:pt x="20808" y="5795"/>
                  </a:moveTo>
                  <a:cubicBezTo>
                    <a:pt x="18680" y="13435"/>
                    <a:pt x="12536" y="19294"/>
                    <a:pt x="4804" y="21058"/>
                  </a:cubicBezTo>
                  <a:lnTo>
                    <a:pt x="0" y="0"/>
                  </a:lnTo>
                  <a:lnTo>
                    <a:pt x="20808" y="5795"/>
                  </a:lnTo>
                  <a:close/>
                </a:path>
              </a:pathLst>
            </a:cu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15720" name="Object 8"/>
          <p:cNvGraphicFramePr>
            <a:graphicFrameLocks/>
          </p:cNvGraphicFramePr>
          <p:nvPr/>
        </p:nvGraphicFramePr>
        <p:xfrm>
          <a:off x="1981200" y="311150"/>
          <a:ext cx="25019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6" imgW="2392473" imgH="853230" progId="Equation.3">
                  <p:embed/>
                </p:oleObj>
              </mc:Choice>
              <mc:Fallback>
                <p:oleObj name="Equation" r:id="rId6" imgW="2392473" imgH="85323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11150"/>
                        <a:ext cx="250190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661988" y="174625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</a:t>
            </a:r>
          </a:p>
        </p:txBody>
      </p:sp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1411288" y="1808163"/>
          <a:ext cx="7493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8" imgW="640139" imgH="220875" progId="Equation.3">
                  <p:embed/>
                </p:oleObj>
              </mc:Choice>
              <mc:Fallback>
                <p:oleObj name="Equation" r:id="rId8" imgW="640139" imgH="22087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1808163"/>
                        <a:ext cx="7493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3" name="Text Box 11"/>
          <p:cNvSpPr txBox="1">
            <a:spLocks noChangeArrowheads="1"/>
          </p:cNvSpPr>
          <p:nvPr/>
        </p:nvSpPr>
        <p:spPr bwMode="auto">
          <a:xfrm>
            <a:off x="2325688" y="1754188"/>
            <a:ext cx="409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载流圆线圈的圆心处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15724" name="Object 12"/>
          <p:cNvGraphicFramePr>
            <a:graphicFrameLocks/>
          </p:cNvGraphicFramePr>
          <p:nvPr/>
        </p:nvGraphicFramePr>
        <p:xfrm>
          <a:off x="5491163" y="1566863"/>
          <a:ext cx="11699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10" imgW="1059165" imgH="716070" progId="Equation.3">
                  <p:embed/>
                </p:oleObj>
              </mc:Choice>
              <mc:Fallback>
                <p:oleObj name="Equation" r:id="rId10" imgW="1059165" imgH="71607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1566863"/>
                        <a:ext cx="11699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803275" y="3630613"/>
            <a:ext cx="6142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一段圆弧在圆心处产生的磁场</a:t>
            </a:r>
          </a:p>
        </p:txBody>
      </p:sp>
      <p:graphicFrame>
        <p:nvGraphicFramePr>
          <p:cNvPr id="115726" name="Object 14"/>
          <p:cNvGraphicFramePr>
            <a:graphicFrameLocks/>
          </p:cNvGraphicFramePr>
          <p:nvPr/>
        </p:nvGraphicFramePr>
        <p:xfrm>
          <a:off x="1760538" y="4356100"/>
          <a:ext cx="1752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12" imgW="1653377" imgH="716070" progId="Equation.3">
                  <p:embed/>
                </p:oleObj>
              </mc:Choice>
              <mc:Fallback>
                <p:oleObj name="Equation" r:id="rId12" imgW="1653377" imgH="71607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4356100"/>
                        <a:ext cx="1752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7" name="Object 15"/>
          <p:cNvGraphicFramePr>
            <a:graphicFrameLocks/>
          </p:cNvGraphicFramePr>
          <p:nvPr/>
        </p:nvGraphicFramePr>
        <p:xfrm>
          <a:off x="3629025" y="4356100"/>
          <a:ext cx="10287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Equation" r:id="rId14" imgW="914282" imgH="716070" progId="Equation.3">
                  <p:embed/>
                </p:oleObj>
              </mc:Choice>
              <mc:Fallback>
                <p:oleObj name="Equation" r:id="rId14" imgW="914282" imgH="71607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4356100"/>
                        <a:ext cx="10287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28" name="Group 16"/>
          <p:cNvGrpSpPr>
            <a:grpSpLocks/>
          </p:cNvGrpSpPr>
          <p:nvPr/>
        </p:nvGrpSpPr>
        <p:grpSpPr bwMode="auto">
          <a:xfrm>
            <a:off x="7069138" y="3397250"/>
            <a:ext cx="388937" cy="614363"/>
            <a:chOff x="4309" y="2177"/>
            <a:chExt cx="245" cy="387"/>
          </a:xfrm>
        </p:grpSpPr>
        <p:sp>
          <p:nvSpPr>
            <p:cNvPr id="18448" name="Line 17"/>
            <p:cNvSpPr>
              <a:spLocks noChangeShapeType="1"/>
            </p:cNvSpPr>
            <p:nvPr/>
          </p:nvSpPr>
          <p:spPr bwMode="auto">
            <a:xfrm flipH="1">
              <a:off x="4309" y="2564"/>
              <a:ext cx="245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Text Box 18"/>
            <p:cNvSpPr txBox="1">
              <a:spLocks noChangeArrowheads="1"/>
            </p:cNvSpPr>
            <p:nvPr/>
          </p:nvSpPr>
          <p:spPr bwMode="auto">
            <a:xfrm>
              <a:off x="4351" y="2177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CC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15731" name="Text Box 19"/>
          <p:cNvSpPr txBox="1">
            <a:spLocks noChangeArrowheads="1"/>
          </p:cNvSpPr>
          <p:nvPr/>
        </p:nvSpPr>
        <p:spPr bwMode="auto">
          <a:xfrm>
            <a:off x="1135063" y="2581275"/>
            <a:ext cx="364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如果由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N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匝圆线圈组成</a:t>
            </a:r>
          </a:p>
        </p:txBody>
      </p:sp>
      <p:graphicFrame>
        <p:nvGraphicFramePr>
          <p:cNvPr id="115732" name="Object 20"/>
          <p:cNvGraphicFramePr>
            <a:graphicFrameLocks/>
          </p:cNvGraphicFramePr>
          <p:nvPr/>
        </p:nvGraphicFramePr>
        <p:xfrm>
          <a:off x="4487863" y="2397125"/>
          <a:ext cx="141128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16" imgW="1310581" imgH="716070" progId="Equation.3">
                  <p:embed/>
                </p:oleObj>
              </mc:Choice>
              <mc:Fallback>
                <p:oleObj name="Equation" r:id="rId16" imgW="1310581" imgH="71607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7863" y="2397125"/>
                        <a:ext cx="1411287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762000" y="5334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115751" name="AutoShape 39"/>
          <p:cNvSpPr>
            <a:spLocks noChangeArrowheads="1"/>
          </p:cNvSpPr>
          <p:nvPr/>
        </p:nvSpPr>
        <p:spPr bwMode="auto">
          <a:xfrm>
            <a:off x="393700" y="476250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1" grpId="0" autoUpdateAnimBg="0"/>
      <p:bldP spid="115723" grpId="0" autoUpdateAnimBg="0"/>
      <p:bldP spid="115725" grpId="0" autoUpdateAnimBg="0"/>
      <p:bldP spid="115731" grpId="0" autoUpdateAnimBg="0"/>
      <p:bldP spid="115750" grpId="0" autoUpdateAnimBg="0"/>
      <p:bldP spid="1157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43" name="Object 7"/>
          <p:cNvGraphicFramePr>
            <a:graphicFrameLocks/>
          </p:cNvGraphicFramePr>
          <p:nvPr/>
        </p:nvGraphicFramePr>
        <p:xfrm>
          <a:off x="942975" y="2924175"/>
          <a:ext cx="3556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3" imgW="3459687" imgH="716070" progId="Equation.3">
                  <p:embed/>
                </p:oleObj>
              </mc:Choice>
              <mc:Fallback>
                <p:oleObj name="Equation" r:id="rId3" imgW="3459687" imgH="71607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924175"/>
                        <a:ext cx="3556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53" name="Group 17"/>
          <p:cNvGrpSpPr>
            <a:grpSpLocks/>
          </p:cNvGrpSpPr>
          <p:nvPr/>
        </p:nvGrpSpPr>
        <p:grpSpPr bwMode="auto">
          <a:xfrm>
            <a:off x="5934075" y="1206500"/>
            <a:ext cx="381000" cy="381000"/>
            <a:chOff x="3731" y="531"/>
            <a:chExt cx="240" cy="240"/>
          </a:xfrm>
        </p:grpSpPr>
        <p:sp>
          <p:nvSpPr>
            <p:cNvPr id="19483" name="Oval 18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84" name="Oval 19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16756" name="Object 20"/>
          <p:cNvGraphicFramePr>
            <a:graphicFrameLocks/>
          </p:cNvGraphicFramePr>
          <p:nvPr/>
        </p:nvGraphicFramePr>
        <p:xfrm>
          <a:off x="1376363" y="3990975"/>
          <a:ext cx="939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Equation" r:id="rId5" imgW="830476" imgH="716070" progId="Equation.3">
                  <p:embed/>
                </p:oleObj>
              </mc:Choice>
              <mc:Fallback>
                <p:oleObj name="Equation" r:id="rId5" imgW="830476" imgH="71607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990975"/>
                        <a:ext cx="939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57" name="Object 21"/>
          <p:cNvGraphicFramePr>
            <a:graphicFrameLocks/>
          </p:cNvGraphicFramePr>
          <p:nvPr/>
        </p:nvGraphicFramePr>
        <p:xfrm>
          <a:off x="1244600" y="5070475"/>
          <a:ext cx="2270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7" imgW="2164258" imgH="335333" progId="Equation.3">
                  <p:embed/>
                </p:oleObj>
              </mc:Choice>
              <mc:Fallback>
                <p:oleObj name="Equation" r:id="rId7" imgW="2164258" imgH="335333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5070475"/>
                        <a:ext cx="2270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72" name="Group 36"/>
          <p:cNvGrpSpPr>
            <a:grpSpLocks/>
          </p:cNvGrpSpPr>
          <p:nvPr/>
        </p:nvGrpSpPr>
        <p:grpSpPr bwMode="auto">
          <a:xfrm>
            <a:off x="2468563" y="3771900"/>
            <a:ext cx="2736850" cy="739775"/>
            <a:chOff x="1654" y="734"/>
            <a:chExt cx="1680" cy="466"/>
          </a:xfrm>
        </p:grpSpPr>
        <p:sp>
          <p:nvSpPr>
            <p:cNvPr id="19480" name="AutoShape 37"/>
            <p:cNvSpPr>
              <a:spLocks noChangeArrowheads="1"/>
            </p:cNvSpPr>
            <p:nvPr/>
          </p:nvSpPr>
          <p:spPr bwMode="auto">
            <a:xfrm>
              <a:off x="1654" y="734"/>
              <a:ext cx="1680" cy="466"/>
            </a:xfrm>
            <a:prstGeom prst="upArrowCallout">
              <a:avLst>
                <a:gd name="adj1" fmla="val 82818"/>
                <a:gd name="adj2" fmla="val 90129"/>
                <a:gd name="adj3" fmla="val 14949"/>
                <a:gd name="adj4" fmla="val 66667"/>
              </a:avLst>
            </a:prstGeom>
            <a:noFill/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9481" name="Object 38"/>
            <p:cNvGraphicFramePr>
              <a:graphicFrameLocks noChangeAspect="1"/>
            </p:cNvGraphicFramePr>
            <p:nvPr/>
          </p:nvGraphicFramePr>
          <p:xfrm>
            <a:off x="1719" y="934"/>
            <a:ext cx="781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8" name="公式" r:id="rId9" imgW="1165697" imgH="304590" progId="Equation.3">
                    <p:embed/>
                  </p:oleObj>
                </mc:Choice>
                <mc:Fallback>
                  <p:oleObj name="公式" r:id="rId9" imgW="1165697" imgH="30459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9" y="934"/>
                          <a:ext cx="781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2" name="Object 39"/>
            <p:cNvGraphicFramePr>
              <a:graphicFrameLocks noChangeAspect="1"/>
            </p:cNvGraphicFramePr>
            <p:nvPr/>
          </p:nvGraphicFramePr>
          <p:xfrm>
            <a:off x="2660" y="942"/>
            <a:ext cx="6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9" name="公式" r:id="rId11" imgW="906706" imgH="304590" progId="Equation.3">
                    <p:embed/>
                  </p:oleObj>
                </mc:Choice>
                <mc:Fallback>
                  <p:oleObj name="公式" r:id="rId11" imgW="906706" imgH="30459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0" y="942"/>
                          <a:ext cx="6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942975" y="874713"/>
            <a:ext cx="454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右图中，求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O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点的磁感应强度</a:t>
            </a:r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7118350" y="1049338"/>
            <a:ext cx="3222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7858125" y="10874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00FF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5286375" y="5508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00FF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7858125" y="20113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00FF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295275" y="140811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47" name="Object 27"/>
          <p:cNvGraphicFramePr>
            <a:graphicFrameLocks/>
          </p:cNvGraphicFramePr>
          <p:nvPr/>
        </p:nvGraphicFramePr>
        <p:xfrm>
          <a:off x="928688" y="1427163"/>
          <a:ext cx="874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Equation" r:id="rId13" imgW="769398" imgH="304590" progId="Equation.3">
                  <p:embed/>
                </p:oleObj>
              </mc:Choice>
              <mc:Fallback>
                <p:oleObj name="Equation" r:id="rId13" imgW="769398" imgH="30459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427163"/>
                        <a:ext cx="874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8"/>
          <p:cNvGraphicFramePr>
            <a:graphicFrameLocks/>
          </p:cNvGraphicFramePr>
          <p:nvPr/>
        </p:nvGraphicFramePr>
        <p:xfrm>
          <a:off x="949325" y="1958975"/>
          <a:ext cx="1930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Equation" r:id="rId15" imgW="1820988" imgH="716070" progId="Equation.3">
                  <p:embed/>
                </p:oleObj>
              </mc:Choice>
              <mc:Fallback>
                <p:oleObj name="Equation" r:id="rId15" imgW="1820988" imgH="71607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958975"/>
                        <a:ext cx="19304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9"/>
          <p:cNvGraphicFramePr>
            <a:graphicFrameLocks/>
          </p:cNvGraphicFramePr>
          <p:nvPr/>
        </p:nvGraphicFramePr>
        <p:xfrm>
          <a:off x="3021013" y="1958975"/>
          <a:ext cx="10144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Equation" r:id="rId17" imgW="906706" imgH="716070" progId="Equation.3">
                  <p:embed/>
                </p:oleObj>
              </mc:Choice>
              <mc:Fallback>
                <p:oleObj name="Equation" r:id="rId17" imgW="906706" imgH="71607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1958975"/>
                        <a:ext cx="10144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30"/>
          <p:cNvGrpSpPr>
            <a:grpSpLocks/>
          </p:cNvGrpSpPr>
          <p:nvPr/>
        </p:nvGrpSpPr>
        <p:grpSpPr bwMode="auto">
          <a:xfrm>
            <a:off x="5219700" y="906463"/>
            <a:ext cx="3671888" cy="1644650"/>
            <a:chOff x="3246" y="2768"/>
            <a:chExt cx="2313" cy="1036"/>
          </a:xfrm>
        </p:grpSpPr>
        <p:pic>
          <p:nvPicPr>
            <p:cNvPr id="19477" name="Picture 3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" y="2768"/>
              <a:ext cx="2313" cy="1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478" name="Text Box 32"/>
            <p:cNvSpPr txBox="1">
              <a:spLocks noChangeArrowheads="1"/>
            </p:cNvSpPr>
            <p:nvPr/>
          </p:nvSpPr>
          <p:spPr bwMode="auto">
            <a:xfrm>
              <a:off x="3449" y="340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9479" name="Text Box 33"/>
            <p:cNvSpPr txBox="1">
              <a:spLocks noChangeArrowheads="1"/>
            </p:cNvSpPr>
            <p:nvPr/>
          </p:nvSpPr>
          <p:spPr bwMode="auto">
            <a:xfrm>
              <a:off x="3449" y="30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4" name="Line 34"/>
          <p:cNvSpPr>
            <a:spLocks noChangeShapeType="1"/>
          </p:cNvSpPr>
          <p:nvPr/>
        </p:nvSpPr>
        <p:spPr bwMode="auto">
          <a:xfrm flipH="1">
            <a:off x="7481888" y="1724025"/>
            <a:ext cx="4683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35"/>
          <p:cNvSpPr>
            <a:spLocks noChangeShapeType="1"/>
          </p:cNvSpPr>
          <p:nvPr/>
        </p:nvSpPr>
        <p:spPr bwMode="auto">
          <a:xfrm>
            <a:off x="7280275" y="2514600"/>
            <a:ext cx="4206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36"/>
          <p:cNvSpPr>
            <a:spLocks noChangeShapeType="1"/>
          </p:cNvSpPr>
          <p:nvPr/>
        </p:nvSpPr>
        <p:spPr bwMode="auto">
          <a:xfrm flipH="1">
            <a:off x="5238750" y="1568450"/>
            <a:ext cx="4763" cy="271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257175" y="874713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5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30975" y="3392488"/>
            <a:ext cx="1704975" cy="1581150"/>
            <a:chOff x="4206" y="3225"/>
            <a:chExt cx="1093" cy="996"/>
          </a:xfrm>
        </p:grpSpPr>
        <p:sp>
          <p:nvSpPr>
            <p:cNvPr id="20499" name="Oval 3"/>
            <p:cNvSpPr>
              <a:spLocks noChangeArrowheads="1"/>
            </p:cNvSpPr>
            <p:nvPr/>
          </p:nvSpPr>
          <p:spPr bwMode="auto">
            <a:xfrm>
              <a:off x="4206" y="3225"/>
              <a:ext cx="1093" cy="392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00" name="Line 4"/>
            <p:cNvSpPr>
              <a:spLocks noChangeShapeType="1"/>
            </p:cNvSpPr>
            <p:nvPr/>
          </p:nvSpPr>
          <p:spPr bwMode="auto">
            <a:xfrm>
              <a:off x="4678" y="3605"/>
              <a:ext cx="265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Text Box 5"/>
            <p:cNvSpPr txBox="1">
              <a:spLocks noChangeArrowheads="1"/>
            </p:cNvSpPr>
            <p:nvPr/>
          </p:nvSpPr>
          <p:spPr bwMode="auto">
            <a:xfrm>
              <a:off x="4694" y="3703"/>
              <a:ext cx="18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I</a:t>
              </a:r>
            </a:p>
            <a:p>
              <a:pPr algn="l" eaLnBrk="1" hangingPunct="1"/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213600" y="2730500"/>
            <a:ext cx="369888" cy="976313"/>
          </a:xfrm>
          <a:prstGeom prst="upArrow">
            <a:avLst>
              <a:gd name="adj1" fmla="val 50000"/>
              <a:gd name="adj2" fmla="val 65987"/>
            </a:avLst>
          </a:prstGeom>
          <a:solidFill>
            <a:srgbClr val="FF66FF"/>
          </a:solidFill>
          <a:ln w="9525">
            <a:solidFill>
              <a:srgbClr val="66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" name="Object 22"/>
          <p:cNvGraphicFramePr>
            <a:graphicFrameLocks/>
          </p:cNvGraphicFramePr>
          <p:nvPr/>
        </p:nvGraphicFramePr>
        <p:xfrm>
          <a:off x="1319213" y="1477963"/>
          <a:ext cx="10033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3" imgW="906706" imgH="205740" progId="Equation.3">
                  <p:embed/>
                </p:oleObj>
              </mc:Choice>
              <mc:Fallback>
                <p:oleObj name="Equation" r:id="rId3" imgW="906706" imgH="20574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477963"/>
                        <a:ext cx="10033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628650" y="1419225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(3)</a:t>
            </a: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2673350" y="1477963"/>
            <a:ext cx="830263" cy="376237"/>
          </a:xfrm>
          <a:prstGeom prst="rightArrow">
            <a:avLst>
              <a:gd name="adj1" fmla="val 41833"/>
              <a:gd name="adj2" fmla="val 5527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" name="Object 25"/>
          <p:cNvGraphicFramePr>
            <a:graphicFrameLocks/>
          </p:cNvGraphicFramePr>
          <p:nvPr/>
        </p:nvGraphicFramePr>
        <p:xfrm>
          <a:off x="3994150" y="1185863"/>
          <a:ext cx="25019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5" imgW="2392473" imgH="853230" progId="Equation.3">
                  <p:embed/>
                </p:oleObj>
              </mc:Choice>
              <mc:Fallback>
                <p:oleObj name="Equation" r:id="rId5" imgW="2392473" imgH="85323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1185863"/>
                        <a:ext cx="250190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6"/>
          <p:cNvGraphicFramePr>
            <a:graphicFrameLocks/>
          </p:cNvGraphicFramePr>
          <p:nvPr/>
        </p:nvGraphicFramePr>
        <p:xfrm>
          <a:off x="1300163" y="2103438"/>
          <a:ext cx="149701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7" imgW="1394386" imgH="777082" progId="Equation.3">
                  <p:embed/>
                </p:oleObj>
              </mc:Choice>
              <mc:Fallback>
                <p:oleObj name="Equation" r:id="rId7" imgW="1394386" imgH="777082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2103438"/>
                        <a:ext cx="1497012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7"/>
          <p:cNvGraphicFramePr>
            <a:graphicFrameLocks/>
          </p:cNvGraphicFramePr>
          <p:nvPr/>
        </p:nvGraphicFramePr>
        <p:xfrm>
          <a:off x="3563938" y="2162175"/>
          <a:ext cx="10144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9" imgW="906706" imgH="716070" progId="Equation.3">
                  <p:embed/>
                </p:oleObj>
              </mc:Choice>
              <mc:Fallback>
                <p:oleObj name="Equation" r:id="rId9" imgW="906706" imgH="71607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162175"/>
                        <a:ext cx="10144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8"/>
          <p:cNvGraphicFramePr>
            <a:graphicFrameLocks/>
          </p:cNvGraphicFramePr>
          <p:nvPr/>
        </p:nvGraphicFramePr>
        <p:xfrm>
          <a:off x="2949575" y="2144713"/>
          <a:ext cx="368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11" imgW="258991" imgH="716070" progId="Equation.3">
                  <p:embed/>
                </p:oleObj>
              </mc:Choice>
              <mc:Fallback>
                <p:oleObj name="Equation" r:id="rId11" imgW="258991" imgH="71607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575" y="2144713"/>
                        <a:ext cx="368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6694488" y="34813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i="1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7399338" y="2825750"/>
            <a:ext cx="0" cy="8778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" name="Object 31"/>
          <p:cNvGraphicFramePr>
            <a:graphicFrameLocks/>
          </p:cNvGraphicFramePr>
          <p:nvPr/>
        </p:nvGraphicFramePr>
        <p:xfrm>
          <a:off x="7626350" y="2794000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13" imgW="114108" imgH="175470" progId="Equation.3">
                  <p:embed/>
                </p:oleObj>
              </mc:Choice>
              <mc:Fallback>
                <p:oleObj name="Equation" r:id="rId13" imgW="114108" imgH="17547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6350" y="2794000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2"/>
          <p:cNvGraphicFramePr>
            <a:graphicFrameLocks/>
          </p:cNvGraphicFramePr>
          <p:nvPr/>
        </p:nvGraphicFramePr>
        <p:xfrm>
          <a:off x="2498725" y="3363913"/>
          <a:ext cx="1306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15" imgW="1204049" imgH="335333" progId="Equation.3">
                  <p:embed/>
                </p:oleObj>
              </mc:Choice>
              <mc:Fallback>
                <p:oleObj name="Equation" r:id="rId15" imgW="1204049" imgH="335333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3363913"/>
                        <a:ext cx="1306513" cy="431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1173163" y="3330575"/>
            <a:ext cx="1382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定义</a:t>
            </a:r>
          </a:p>
        </p:txBody>
      </p:sp>
      <p:graphicFrame>
        <p:nvGraphicFramePr>
          <p:cNvPr id="19" name="Object 34"/>
          <p:cNvGraphicFramePr>
            <a:graphicFrameLocks/>
          </p:cNvGraphicFramePr>
          <p:nvPr/>
        </p:nvGraphicFramePr>
        <p:xfrm>
          <a:off x="7169150" y="2184400"/>
          <a:ext cx="417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17" imgW="320070" imgH="335333" progId="Equation.3">
                  <p:embed/>
                </p:oleObj>
              </mc:Choice>
              <mc:Fallback>
                <p:oleObj name="Equation" r:id="rId17" imgW="320070" imgH="335333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0" y="2184400"/>
                        <a:ext cx="4175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5"/>
          <p:cNvGraphicFramePr>
            <a:graphicFrameLocks/>
          </p:cNvGraphicFramePr>
          <p:nvPr/>
        </p:nvGraphicFramePr>
        <p:xfrm>
          <a:off x="2381250" y="3962400"/>
          <a:ext cx="1511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Equation" r:id="rId19" imgW="1401962" imgH="716070" progId="Equation.3">
                  <p:embed/>
                </p:oleObj>
              </mc:Choice>
              <mc:Fallback>
                <p:oleObj name="Equation" r:id="rId19" imgW="1401962" imgH="71607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962400"/>
                        <a:ext cx="1511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4502150" y="3351213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utoUpdateAnimBg="0"/>
      <p:bldP spid="9" grpId="0" animBg="1"/>
      <p:bldP spid="14" grpId="0" autoUpdateAnimBg="0"/>
      <p:bldP spid="18" grpId="0" autoUpdateAnimBg="0"/>
      <p:bldP spid="2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0" y="0"/>
            <a:ext cx="8820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10.1 </a:t>
            </a:r>
            <a:r>
              <a:rPr kumimoji="1" lang="zh-CN" altLang="en-US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电流与磁场</a:t>
            </a:r>
            <a:endParaRPr kumimoji="1" lang="zh-CN" altLang="en-US" sz="3200" b="1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7800" y="558800"/>
            <a:ext cx="3063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电流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711200" y="1084263"/>
            <a:ext cx="7813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       运动的电荷形成电流；在宏观上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大量电荷的定向运动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就是电流。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250" y="1914525"/>
            <a:ext cx="7775575" cy="1939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产生电流的条件：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marL="457200" indent="-457200" eaLnBrk="1" hangingPunct="1">
              <a:buFontTx/>
              <a:buAutoNum type="arabicPeriod"/>
              <a:defRPr/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存在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</a:rPr>
              <a:t>载流子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itchFamily="18" charset="0"/>
              </a:rPr>
              <a:t>——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可以自由运动的电荷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defRPr/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如金属中的自由电子；半导体的的电子和空穴；电解液和电离气体中的正负离子等；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defRPr/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itchFamily="18" charset="0"/>
              </a:rPr>
              <a:t>2.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</a:rPr>
              <a:t>存在迫使电荷做定向运动的某种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</a:rPr>
              <a:t>作用力</a:t>
            </a:r>
            <a:endParaRPr kumimoji="1" lang="en-US" altLang="zh-CN" sz="2400" b="1" dirty="0">
              <a:solidFill>
                <a:srgbClr val="66FFFF"/>
              </a:solidFill>
              <a:latin typeface="Times New Roman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19113" y="4276725"/>
            <a:ext cx="7212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大小：单位时间通过导体某一横截面的电量。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1513" y="5576888"/>
            <a:ext cx="43926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方向：正电荷运动的方向。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31988" y="4735513"/>
          <a:ext cx="30130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3" imgW="1142970" imgH="358035" progId="Equation.DSMT4">
                  <p:embed/>
                </p:oleObj>
              </mc:Choice>
              <mc:Fallback>
                <p:oleObj name="Equation" r:id="rId3" imgW="1142970" imgH="35803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4735513"/>
                        <a:ext cx="30130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47688" y="6103938"/>
            <a:ext cx="38163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单位：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（安培）</a:t>
            </a:r>
          </a:p>
        </p:txBody>
      </p: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6227763" y="5018088"/>
            <a:ext cx="1800225" cy="1263650"/>
            <a:chOff x="3515" y="1842"/>
            <a:chExt cx="1134" cy="796"/>
          </a:xfrm>
        </p:grpSpPr>
        <p:sp>
          <p:nvSpPr>
            <p:cNvPr id="3095" name="Oval 18"/>
            <p:cNvSpPr>
              <a:spLocks noChangeArrowheads="1"/>
            </p:cNvSpPr>
            <p:nvPr/>
          </p:nvSpPr>
          <p:spPr bwMode="auto">
            <a:xfrm rot="-1672413">
              <a:off x="4332" y="1842"/>
              <a:ext cx="317" cy="57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096" name="Oval 19"/>
            <p:cNvSpPr>
              <a:spLocks noChangeArrowheads="1"/>
            </p:cNvSpPr>
            <p:nvPr/>
          </p:nvSpPr>
          <p:spPr bwMode="auto">
            <a:xfrm rot="-2219542">
              <a:off x="3560" y="2251"/>
              <a:ext cx="181" cy="38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097" name="Freeform 20"/>
            <p:cNvSpPr>
              <a:spLocks/>
            </p:cNvSpPr>
            <p:nvPr/>
          </p:nvSpPr>
          <p:spPr bwMode="auto">
            <a:xfrm>
              <a:off x="3515" y="1888"/>
              <a:ext cx="817" cy="408"/>
            </a:xfrm>
            <a:custGeom>
              <a:avLst/>
              <a:gdLst>
                <a:gd name="T0" fmla="*/ 0 w 817"/>
                <a:gd name="T1" fmla="*/ 408 h 408"/>
                <a:gd name="T2" fmla="*/ 318 w 817"/>
                <a:gd name="T3" fmla="*/ 136 h 408"/>
                <a:gd name="T4" fmla="*/ 817 w 817"/>
                <a:gd name="T5" fmla="*/ 0 h 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408">
                  <a:moveTo>
                    <a:pt x="0" y="408"/>
                  </a:moveTo>
                  <a:cubicBezTo>
                    <a:pt x="91" y="306"/>
                    <a:pt x="182" y="204"/>
                    <a:pt x="318" y="136"/>
                  </a:cubicBezTo>
                  <a:cubicBezTo>
                    <a:pt x="454" y="68"/>
                    <a:pt x="734" y="23"/>
                    <a:pt x="817" y="0"/>
                  </a:cubicBez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1"/>
            <p:cNvSpPr>
              <a:spLocks/>
            </p:cNvSpPr>
            <p:nvPr/>
          </p:nvSpPr>
          <p:spPr bwMode="auto">
            <a:xfrm>
              <a:off x="3742" y="2387"/>
              <a:ext cx="862" cy="227"/>
            </a:xfrm>
            <a:custGeom>
              <a:avLst/>
              <a:gdLst>
                <a:gd name="T0" fmla="*/ 0 w 862"/>
                <a:gd name="T1" fmla="*/ 227 h 227"/>
                <a:gd name="T2" fmla="*/ 363 w 862"/>
                <a:gd name="T3" fmla="*/ 45 h 227"/>
                <a:gd name="T4" fmla="*/ 862 w 862"/>
                <a:gd name="T5" fmla="*/ 0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2" h="227">
                  <a:moveTo>
                    <a:pt x="0" y="227"/>
                  </a:moveTo>
                  <a:cubicBezTo>
                    <a:pt x="109" y="155"/>
                    <a:pt x="219" y="83"/>
                    <a:pt x="363" y="45"/>
                  </a:cubicBezTo>
                  <a:cubicBezTo>
                    <a:pt x="507" y="7"/>
                    <a:pt x="779" y="7"/>
                    <a:pt x="862" y="0"/>
                  </a:cubicBezTo>
                </a:path>
              </a:pathLst>
            </a:custGeom>
            <a:noFill/>
            <a:ln w="254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5940425" y="5200650"/>
            <a:ext cx="2879725" cy="1079500"/>
            <a:chOff x="3334" y="2115"/>
            <a:chExt cx="1814" cy="680"/>
          </a:xfrm>
        </p:grpSpPr>
        <p:grpSp>
          <p:nvGrpSpPr>
            <p:cNvPr id="3090" name="Group 22"/>
            <p:cNvGrpSpPr>
              <a:grpSpLocks/>
            </p:cNvGrpSpPr>
            <p:nvPr/>
          </p:nvGrpSpPr>
          <p:grpSpPr bwMode="auto">
            <a:xfrm>
              <a:off x="3334" y="2204"/>
              <a:ext cx="1633" cy="591"/>
              <a:chOff x="3334" y="2658"/>
              <a:chExt cx="1633" cy="591"/>
            </a:xfrm>
          </p:grpSpPr>
          <p:sp>
            <p:nvSpPr>
              <p:cNvPr id="3092" name="Line 23"/>
              <p:cNvSpPr>
                <a:spLocks noChangeShapeType="1"/>
              </p:cNvSpPr>
              <p:nvPr/>
            </p:nvSpPr>
            <p:spPr bwMode="auto">
              <a:xfrm flipV="1">
                <a:off x="4559" y="2658"/>
                <a:ext cx="408" cy="4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3" name="Line 24"/>
              <p:cNvSpPr>
                <a:spLocks noChangeShapeType="1"/>
              </p:cNvSpPr>
              <p:nvPr/>
            </p:nvSpPr>
            <p:spPr bwMode="auto">
              <a:xfrm flipV="1">
                <a:off x="3334" y="3022"/>
                <a:ext cx="272" cy="22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4" name="Freeform 25"/>
              <p:cNvSpPr>
                <a:spLocks/>
              </p:cNvSpPr>
              <p:nvPr/>
            </p:nvSpPr>
            <p:spPr bwMode="auto">
              <a:xfrm>
                <a:off x="3606" y="2705"/>
                <a:ext cx="907" cy="317"/>
              </a:xfrm>
              <a:custGeom>
                <a:avLst/>
                <a:gdLst>
                  <a:gd name="T0" fmla="*/ 0 w 907"/>
                  <a:gd name="T1" fmla="*/ 317 h 317"/>
                  <a:gd name="T2" fmla="*/ 408 w 907"/>
                  <a:gd name="T3" fmla="*/ 90 h 317"/>
                  <a:gd name="T4" fmla="*/ 907 w 907"/>
                  <a:gd name="T5" fmla="*/ 0 h 3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07" h="317">
                    <a:moveTo>
                      <a:pt x="0" y="317"/>
                    </a:moveTo>
                    <a:cubicBezTo>
                      <a:pt x="128" y="230"/>
                      <a:pt x="257" y="143"/>
                      <a:pt x="408" y="90"/>
                    </a:cubicBezTo>
                    <a:cubicBezTo>
                      <a:pt x="559" y="37"/>
                      <a:pt x="824" y="15"/>
                      <a:pt x="907" y="0"/>
                    </a:cubicBez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091" name="Object 29"/>
            <p:cNvGraphicFramePr>
              <a:graphicFrameLocks noChangeAspect="1"/>
            </p:cNvGraphicFramePr>
            <p:nvPr/>
          </p:nvGraphicFramePr>
          <p:xfrm>
            <a:off x="5019" y="2115"/>
            <a:ext cx="129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公式" r:id="rId5" imgW="213538" imgH="289455" progId="Equation.3">
                    <p:embed/>
                  </p:oleObj>
                </mc:Choice>
                <mc:Fallback>
                  <p:oleObj name="公式" r:id="rId5" imgW="213538" imgH="289455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9" y="2115"/>
                          <a:ext cx="129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6875463" y="5130800"/>
            <a:ext cx="503237" cy="574675"/>
            <a:chOff x="3923" y="2131"/>
            <a:chExt cx="317" cy="362"/>
          </a:xfrm>
        </p:grpSpPr>
        <p:grpSp>
          <p:nvGrpSpPr>
            <p:cNvPr id="3086" name="Group 26"/>
            <p:cNvGrpSpPr>
              <a:grpSpLocks/>
            </p:cNvGrpSpPr>
            <p:nvPr/>
          </p:nvGrpSpPr>
          <p:grpSpPr bwMode="auto">
            <a:xfrm>
              <a:off x="3923" y="2221"/>
              <a:ext cx="317" cy="272"/>
              <a:chOff x="4740" y="2614"/>
              <a:chExt cx="317" cy="272"/>
            </a:xfrm>
          </p:grpSpPr>
          <p:sp>
            <p:nvSpPr>
              <p:cNvPr id="3088" name="Oval 27"/>
              <p:cNvSpPr>
                <a:spLocks noChangeArrowheads="1"/>
              </p:cNvSpPr>
              <p:nvPr/>
            </p:nvSpPr>
            <p:spPr bwMode="auto">
              <a:xfrm rot="-3067234">
                <a:off x="4785" y="2705"/>
                <a:ext cx="136" cy="226"/>
              </a:xfrm>
              <a:prstGeom prst="ellipse">
                <a:avLst/>
              </a:prstGeom>
              <a:solidFill>
                <a:srgbClr val="FF66FF">
                  <a:alpha val="43921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89" name="Line 28"/>
              <p:cNvSpPr>
                <a:spLocks noChangeShapeType="1"/>
              </p:cNvSpPr>
              <p:nvPr/>
            </p:nvSpPr>
            <p:spPr bwMode="auto">
              <a:xfrm flipV="1">
                <a:off x="4876" y="2614"/>
                <a:ext cx="181" cy="181"/>
              </a:xfrm>
              <a:prstGeom prst="line">
                <a:avLst/>
              </a:prstGeom>
              <a:noFill/>
              <a:ln w="22225">
                <a:solidFill>
                  <a:srgbClr val="660033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087" name="Object 30"/>
            <p:cNvGraphicFramePr>
              <a:graphicFrameLocks noChangeAspect="1"/>
            </p:cNvGraphicFramePr>
            <p:nvPr/>
          </p:nvGraphicFramePr>
          <p:xfrm>
            <a:off x="3923" y="2131"/>
            <a:ext cx="251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公式" r:id="rId7" imgW="411450" imgH="335333" progId="Equation.3">
                    <p:embed/>
                  </p:oleObj>
                </mc:Choice>
                <mc:Fallback>
                  <p:oleObj name="公式" r:id="rId7" imgW="411450" imgH="335333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131"/>
                          <a:ext cx="251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466725" y="3854450"/>
            <a:ext cx="1420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8000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C000"/>
                </a:solidFill>
              </a:rPr>
              <a:t>电流强度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1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2" name="Group 2"/>
          <p:cNvGrpSpPr>
            <a:grpSpLocks/>
          </p:cNvGrpSpPr>
          <p:nvPr/>
        </p:nvGrpSpPr>
        <p:grpSpPr bwMode="auto">
          <a:xfrm>
            <a:off x="5105400" y="1143000"/>
            <a:ext cx="3651250" cy="2543175"/>
            <a:chOff x="3192" y="720"/>
            <a:chExt cx="2300" cy="1602"/>
          </a:xfrm>
        </p:grpSpPr>
        <p:sp>
          <p:nvSpPr>
            <p:cNvPr id="21526" name="Text Box 3"/>
            <p:cNvSpPr txBox="1">
              <a:spLocks noChangeArrowheads="1"/>
            </p:cNvSpPr>
            <p:nvPr/>
          </p:nvSpPr>
          <p:spPr bwMode="auto">
            <a:xfrm>
              <a:off x="5280" y="12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graphicFrame>
          <p:nvGraphicFramePr>
            <p:cNvPr id="21527" name="Object 4"/>
            <p:cNvGraphicFramePr>
              <a:graphicFrameLocks noChangeAspect="1"/>
            </p:cNvGraphicFramePr>
            <p:nvPr/>
          </p:nvGraphicFramePr>
          <p:xfrm>
            <a:off x="3288" y="1068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9" name="Equation" r:id="rId3" imgW="53503" imgH="30270" progId="Equation.3">
                    <p:embed/>
                  </p:oleObj>
                </mc:Choice>
                <mc:Fallback>
                  <p:oleObj name="Equation" r:id="rId3" imgW="53503" imgH="3027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1068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8" name="Oval 5"/>
            <p:cNvSpPr>
              <a:spLocks noChangeArrowheads="1"/>
            </p:cNvSpPr>
            <p:nvPr/>
          </p:nvSpPr>
          <p:spPr bwMode="auto">
            <a:xfrm>
              <a:off x="362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9" name="Oval 6"/>
            <p:cNvSpPr>
              <a:spLocks noChangeArrowheads="1"/>
            </p:cNvSpPr>
            <p:nvPr/>
          </p:nvSpPr>
          <p:spPr bwMode="auto">
            <a:xfrm>
              <a:off x="368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30" name="Line 7"/>
            <p:cNvSpPr>
              <a:spLocks noChangeShapeType="1"/>
            </p:cNvSpPr>
            <p:nvPr/>
          </p:nvSpPr>
          <p:spPr bwMode="auto">
            <a:xfrm>
              <a:off x="3924" y="738"/>
              <a:ext cx="96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1" name="Line 8"/>
            <p:cNvSpPr>
              <a:spLocks noChangeShapeType="1"/>
            </p:cNvSpPr>
            <p:nvPr/>
          </p:nvSpPr>
          <p:spPr bwMode="auto">
            <a:xfrm>
              <a:off x="3924" y="2322"/>
              <a:ext cx="108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2" name="Line 9"/>
            <p:cNvSpPr>
              <a:spLocks noChangeShapeType="1"/>
            </p:cNvSpPr>
            <p:nvPr/>
          </p:nvSpPr>
          <p:spPr bwMode="auto">
            <a:xfrm>
              <a:off x="4044" y="1527"/>
              <a:ext cx="132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3" name="Line 10"/>
            <p:cNvSpPr>
              <a:spLocks noChangeShapeType="1"/>
            </p:cNvSpPr>
            <p:nvPr/>
          </p:nvSpPr>
          <p:spPr bwMode="auto">
            <a:xfrm>
              <a:off x="3192" y="1527"/>
              <a:ext cx="43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4" name="Text Box 11"/>
            <p:cNvSpPr txBox="1">
              <a:spLocks noChangeArrowheads="1"/>
            </p:cNvSpPr>
            <p:nvPr/>
          </p:nvSpPr>
          <p:spPr bwMode="auto">
            <a:xfrm>
              <a:off x="3960" y="148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1535" name="Line 12"/>
            <p:cNvSpPr>
              <a:spLocks noChangeShapeType="1"/>
            </p:cNvSpPr>
            <p:nvPr/>
          </p:nvSpPr>
          <p:spPr bwMode="auto">
            <a:xfrm flipH="1">
              <a:off x="3828" y="1524"/>
              <a:ext cx="212" cy="64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1536" name="Text Box 13"/>
            <p:cNvSpPr txBox="1">
              <a:spLocks noChangeArrowheads="1"/>
            </p:cNvSpPr>
            <p:nvPr/>
          </p:nvSpPr>
          <p:spPr bwMode="auto">
            <a:xfrm>
              <a:off x="3900" y="174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1537" name="Text Box 14"/>
            <p:cNvSpPr txBox="1">
              <a:spLocks noChangeArrowheads="1"/>
            </p:cNvSpPr>
            <p:nvPr/>
          </p:nvSpPr>
          <p:spPr bwMode="auto">
            <a:xfrm>
              <a:off x="4289" y="720"/>
              <a:ext cx="2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21538" name="Freeform 15"/>
            <p:cNvSpPr>
              <a:spLocks/>
            </p:cNvSpPr>
            <p:nvPr/>
          </p:nvSpPr>
          <p:spPr bwMode="auto">
            <a:xfrm>
              <a:off x="3564" y="876"/>
              <a:ext cx="56" cy="288"/>
            </a:xfrm>
            <a:custGeom>
              <a:avLst/>
              <a:gdLst>
                <a:gd name="T0" fmla="*/ 56 w 56"/>
                <a:gd name="T1" fmla="*/ 0 h 288"/>
                <a:gd name="T2" fmla="*/ 8 w 56"/>
                <a:gd name="T3" fmla="*/ 144 h 288"/>
                <a:gd name="T4" fmla="*/ 8 w 56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288">
                  <a:moveTo>
                    <a:pt x="56" y="0"/>
                  </a:moveTo>
                  <a:cubicBezTo>
                    <a:pt x="36" y="48"/>
                    <a:pt x="16" y="96"/>
                    <a:pt x="8" y="144"/>
                  </a:cubicBezTo>
                  <a:cubicBezTo>
                    <a:pt x="0" y="192"/>
                    <a:pt x="4" y="240"/>
                    <a:pt x="8" y="288"/>
                  </a:cubicBezTo>
                </a:path>
              </a:pathLst>
            </a:custGeom>
            <a:noFill/>
            <a:ln w="28575" cap="flat" cmpd="sng">
              <a:solidFill>
                <a:srgbClr val="66FF33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7776" name="Text Box 16"/>
          <p:cNvSpPr txBox="1">
            <a:spLocks noChangeArrowheads="1"/>
          </p:cNvSpPr>
          <p:nvPr/>
        </p:nvSpPr>
        <p:spPr bwMode="auto">
          <a:xfrm>
            <a:off x="758825" y="461963"/>
            <a:ext cx="7945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求绕轴旋转的带电圆盘轴线上的磁场和圆盘的磁矩</a:t>
            </a:r>
          </a:p>
        </p:txBody>
      </p:sp>
      <p:sp>
        <p:nvSpPr>
          <p:cNvPr id="117777" name="Text Box 17"/>
          <p:cNvSpPr txBox="1">
            <a:spLocks noChangeArrowheads="1"/>
          </p:cNvSpPr>
          <p:nvPr/>
        </p:nvSpPr>
        <p:spPr bwMode="auto">
          <a:xfrm>
            <a:off x="328613" y="9906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117778" name="Object 18"/>
          <p:cNvGraphicFramePr>
            <a:graphicFrameLocks/>
          </p:cNvGraphicFramePr>
          <p:nvPr/>
        </p:nvGraphicFramePr>
        <p:xfrm>
          <a:off x="1181100" y="990600"/>
          <a:ext cx="15478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Equation" r:id="rId5" imgW="1440313" imgH="373170" progId="Equation.3">
                  <p:embed/>
                </p:oleObj>
              </mc:Choice>
              <mc:Fallback>
                <p:oleObj name="Equation" r:id="rId5" imgW="1440313" imgH="37317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990600"/>
                        <a:ext cx="154781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79" name="Object 19"/>
          <p:cNvGraphicFramePr>
            <a:graphicFrameLocks/>
          </p:cNvGraphicFramePr>
          <p:nvPr/>
        </p:nvGraphicFramePr>
        <p:xfrm>
          <a:off x="1182688" y="1905000"/>
          <a:ext cx="20177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Equation" r:id="rId7" imgW="1912842" imgH="297022" progId="Equation.3">
                  <p:embed/>
                </p:oleObj>
              </mc:Choice>
              <mc:Fallback>
                <p:oleObj name="Equation" r:id="rId7" imgW="1912842" imgH="297022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905000"/>
                        <a:ext cx="20177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80" name="Object 20"/>
          <p:cNvGraphicFramePr>
            <a:graphicFrameLocks/>
          </p:cNvGraphicFramePr>
          <p:nvPr/>
        </p:nvGraphicFramePr>
        <p:xfrm>
          <a:off x="1246188" y="2667000"/>
          <a:ext cx="95408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Equation" r:id="rId9" imgW="845628" imgH="716070" progId="Equation.3">
                  <p:embed/>
                </p:oleObj>
              </mc:Choice>
              <mc:Fallback>
                <p:oleObj name="Equation" r:id="rId9" imgW="845628" imgH="71607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2667000"/>
                        <a:ext cx="954087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81" name="Object 21"/>
          <p:cNvGraphicFramePr>
            <a:graphicFrameLocks/>
          </p:cNvGraphicFramePr>
          <p:nvPr/>
        </p:nvGraphicFramePr>
        <p:xfrm>
          <a:off x="2298700" y="2667000"/>
          <a:ext cx="28829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Equation" r:id="rId11" imgW="2773621" imgH="792690" progId="Equation.3">
                  <p:embed/>
                </p:oleObj>
              </mc:Choice>
              <mc:Fallback>
                <p:oleObj name="Equation" r:id="rId11" imgW="2773621" imgH="79269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667000"/>
                        <a:ext cx="28829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82" name="Oval 22"/>
          <p:cNvSpPr>
            <a:spLocks noChangeArrowheads="1"/>
          </p:cNvSpPr>
          <p:nvPr/>
        </p:nvSpPr>
        <p:spPr bwMode="auto">
          <a:xfrm>
            <a:off x="7392988" y="2355850"/>
            <a:ext cx="122237" cy="1412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83" name="Text Box 23"/>
          <p:cNvSpPr txBox="1">
            <a:spLocks noChangeArrowheads="1"/>
          </p:cNvSpPr>
          <p:nvPr/>
        </p:nvSpPr>
        <p:spPr bwMode="auto">
          <a:xfrm>
            <a:off x="7239000" y="2438400"/>
            <a:ext cx="423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00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17784" name="Oval 24"/>
          <p:cNvSpPr>
            <a:spLocks noChangeArrowheads="1"/>
          </p:cNvSpPr>
          <p:nvPr/>
        </p:nvSpPr>
        <p:spPr bwMode="auto">
          <a:xfrm>
            <a:off x="6226175" y="1547813"/>
            <a:ext cx="473075" cy="1757362"/>
          </a:xfrm>
          <a:prstGeom prst="ellipse">
            <a:avLst/>
          </a:prstGeom>
          <a:noFill/>
          <a:ln w="76200">
            <a:solidFill>
              <a:srgbClr val="FF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7785" name="Group 25"/>
          <p:cNvGrpSpPr>
            <a:grpSpLocks/>
          </p:cNvGrpSpPr>
          <p:nvPr/>
        </p:nvGrpSpPr>
        <p:grpSpPr bwMode="auto">
          <a:xfrm>
            <a:off x="6300788" y="1249363"/>
            <a:ext cx="282575" cy="1176337"/>
            <a:chOff x="3957" y="748"/>
            <a:chExt cx="192" cy="816"/>
          </a:xfrm>
        </p:grpSpPr>
        <p:sp>
          <p:nvSpPr>
            <p:cNvPr id="21524" name="Line 26"/>
            <p:cNvSpPr>
              <a:spLocks noChangeShapeType="1"/>
            </p:cNvSpPr>
            <p:nvPr/>
          </p:nvSpPr>
          <p:spPr bwMode="auto">
            <a:xfrm flipV="1">
              <a:off x="4059" y="975"/>
              <a:ext cx="0" cy="58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Text Box 27"/>
            <p:cNvSpPr txBox="1">
              <a:spLocks noChangeArrowheads="1"/>
            </p:cNvSpPr>
            <p:nvPr/>
          </p:nvSpPr>
          <p:spPr bwMode="auto">
            <a:xfrm>
              <a:off x="3957" y="748"/>
              <a:ext cx="192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graphicFrame>
        <p:nvGraphicFramePr>
          <p:cNvPr id="117788" name="Object 28"/>
          <p:cNvGraphicFramePr>
            <a:graphicFrameLocks/>
          </p:cNvGraphicFramePr>
          <p:nvPr/>
        </p:nvGraphicFramePr>
        <p:xfrm>
          <a:off x="1219200" y="3933825"/>
          <a:ext cx="4735513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13" imgW="4640536" imgH="853230" progId="Equation.3">
                  <p:embed/>
                </p:oleObj>
              </mc:Choice>
              <mc:Fallback>
                <p:oleObj name="Equation" r:id="rId13" imgW="4640536" imgH="85323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933825"/>
                        <a:ext cx="4735513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89" name="Object 29"/>
          <p:cNvGraphicFramePr>
            <a:graphicFrameLocks/>
          </p:cNvGraphicFramePr>
          <p:nvPr/>
        </p:nvGraphicFramePr>
        <p:xfrm>
          <a:off x="1284288" y="5562600"/>
          <a:ext cx="12303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15" imgW="1127819" imgH="480060" progId="Equation.3">
                  <p:embed/>
                </p:oleObj>
              </mc:Choice>
              <mc:Fallback>
                <p:oleObj name="Equation" r:id="rId15" imgW="1127819" imgH="48006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5562600"/>
                        <a:ext cx="123031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90" name="Object 30"/>
          <p:cNvGraphicFramePr>
            <a:graphicFrameLocks/>
          </p:cNvGraphicFramePr>
          <p:nvPr/>
        </p:nvGraphicFramePr>
        <p:xfrm>
          <a:off x="2565400" y="5351463"/>
          <a:ext cx="34909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17" imgW="3383458" imgH="883973" progId="Equation.3">
                  <p:embed/>
                </p:oleObj>
              </mc:Choice>
              <mc:Fallback>
                <p:oleObj name="Equation" r:id="rId17" imgW="3383458" imgH="883973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5351463"/>
                        <a:ext cx="34909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91" name="Line 31"/>
          <p:cNvSpPr>
            <a:spLocks noChangeShapeType="1"/>
          </p:cNvSpPr>
          <p:nvPr/>
        </p:nvSpPr>
        <p:spPr bwMode="auto">
          <a:xfrm>
            <a:off x="7467600" y="2438400"/>
            <a:ext cx="569913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7792" name="Object 32"/>
          <p:cNvGraphicFramePr>
            <a:graphicFrameLocks noChangeAspect="1"/>
          </p:cNvGraphicFramePr>
          <p:nvPr/>
        </p:nvGraphicFramePr>
        <p:xfrm>
          <a:off x="7772400" y="2552700"/>
          <a:ext cx="428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Equation" r:id="rId19" imgW="327645" imgH="259185" progId="Equation.3">
                  <p:embed/>
                </p:oleObj>
              </mc:Choice>
              <mc:Fallback>
                <p:oleObj name="Equation" r:id="rId19" imgW="327645" imgH="2591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552700"/>
                        <a:ext cx="428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93" name="Rectangle 33"/>
          <p:cNvSpPr>
            <a:spLocks noChangeArrowheads="1"/>
          </p:cNvSpPr>
          <p:nvPr/>
        </p:nvSpPr>
        <p:spPr bwMode="auto">
          <a:xfrm>
            <a:off x="293688" y="3571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</a:p>
        </p:txBody>
      </p:sp>
      <p:sp>
        <p:nvSpPr>
          <p:cNvPr id="21523" name="矩形 1"/>
          <p:cNvSpPr>
            <a:spLocks noChangeArrowheads="1"/>
          </p:cNvSpPr>
          <p:nvPr/>
        </p:nvSpPr>
        <p:spPr bwMode="auto">
          <a:xfrm>
            <a:off x="-17463" y="0"/>
            <a:ext cx="407987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C000"/>
                </a:solidFill>
              </a:rPr>
              <a:t>书中例题</a:t>
            </a:r>
            <a:r>
              <a:rPr lang="en-US" altLang="zh-CN" sz="2400" b="1">
                <a:solidFill>
                  <a:srgbClr val="FFC000"/>
                </a:solidFill>
              </a:rPr>
              <a:t>9.6(p.373)</a:t>
            </a:r>
            <a:r>
              <a:rPr lang="zh-CN" altLang="zh-CN" sz="2400" b="1">
                <a:solidFill>
                  <a:srgbClr val="FFC000"/>
                </a:solidFill>
              </a:rPr>
              <a:t>（重点）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7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6" grpId="0" autoUpdateAnimBg="0"/>
      <p:bldP spid="117777" grpId="0" autoUpdateAnimBg="0"/>
      <p:bldP spid="117782" grpId="0" animBg="1"/>
      <p:bldP spid="117783" grpId="0" autoUpdateAnimBg="0"/>
      <p:bldP spid="117784" grpId="0" animBg="1"/>
      <p:bldP spid="11779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670050" y="573088"/>
            <a:ext cx="2359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圆盘圆心处</a:t>
            </a:r>
            <a:r>
              <a:rPr kumimoji="1" lang="zh-CN" altLang="en-US" sz="28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18787" name="Object 3"/>
          <p:cNvGraphicFramePr>
            <a:graphicFrameLocks/>
          </p:cNvGraphicFramePr>
          <p:nvPr/>
        </p:nvGraphicFramePr>
        <p:xfrm>
          <a:off x="3651250" y="434975"/>
          <a:ext cx="17383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Equation" r:id="rId3" imgW="1630650" imgH="716070" progId="Equation.3">
                  <p:embed/>
                </p:oleObj>
              </mc:Choice>
              <mc:Fallback>
                <p:oleObj name="Equation" r:id="rId3" imgW="1630650" imgH="71607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434975"/>
                        <a:ext cx="173831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Object 4"/>
          <p:cNvGraphicFramePr>
            <a:graphicFrameLocks/>
          </p:cNvGraphicFramePr>
          <p:nvPr/>
        </p:nvGraphicFramePr>
        <p:xfrm>
          <a:off x="466725" y="1392238"/>
          <a:ext cx="3670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Equation" r:id="rId5" imgW="3573795" imgH="373170" progId="Equation.3">
                  <p:embed/>
                </p:oleObj>
              </mc:Choice>
              <mc:Fallback>
                <p:oleObj name="Equation" r:id="rId5" imgW="3573795" imgH="37317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392238"/>
                        <a:ext cx="36703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Object 5"/>
          <p:cNvGraphicFramePr>
            <a:graphicFrameLocks/>
          </p:cNvGraphicFramePr>
          <p:nvPr/>
        </p:nvGraphicFramePr>
        <p:xfrm>
          <a:off x="477838" y="2060575"/>
          <a:ext cx="50419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Equation" r:id="rId7" imgW="4937878" imgH="777082" progId="Equation.3">
                  <p:embed/>
                </p:oleObj>
              </mc:Choice>
              <mc:Fallback>
                <p:oleObj name="Equation" r:id="rId7" imgW="4937878" imgH="777082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2060575"/>
                        <a:ext cx="50419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395288" y="30956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方向沿</a:t>
            </a:r>
            <a:r>
              <a:rPr kumimoji="1" lang="zh-CN" altLang="en-US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x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轴正向 </a:t>
            </a:r>
          </a:p>
        </p:txBody>
      </p:sp>
      <p:graphicFrame>
        <p:nvGraphicFramePr>
          <p:cNvPr id="118822" name="Object 38"/>
          <p:cNvGraphicFramePr>
            <a:graphicFrameLocks/>
          </p:cNvGraphicFramePr>
          <p:nvPr/>
        </p:nvGraphicFramePr>
        <p:xfrm>
          <a:off x="468313" y="681038"/>
          <a:ext cx="749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Equation" r:id="rId9" imgW="640139" imgH="220875" progId="Equation.3">
                  <p:embed/>
                </p:oleObj>
              </mc:Choice>
              <mc:Fallback>
                <p:oleObj name="Equation" r:id="rId9" imgW="640139" imgH="220875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81038"/>
                        <a:ext cx="749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6" name="Group 2"/>
          <p:cNvGrpSpPr>
            <a:grpSpLocks/>
          </p:cNvGrpSpPr>
          <p:nvPr/>
        </p:nvGrpSpPr>
        <p:grpSpPr bwMode="auto">
          <a:xfrm>
            <a:off x="5292725" y="2619375"/>
            <a:ext cx="3651250" cy="2543175"/>
            <a:chOff x="3192" y="720"/>
            <a:chExt cx="2300" cy="1602"/>
          </a:xfrm>
        </p:grpSpPr>
        <p:sp>
          <p:nvSpPr>
            <p:cNvPr id="22545" name="Text Box 3"/>
            <p:cNvSpPr txBox="1">
              <a:spLocks noChangeArrowheads="1"/>
            </p:cNvSpPr>
            <p:nvPr/>
          </p:nvSpPr>
          <p:spPr bwMode="auto">
            <a:xfrm>
              <a:off x="5280" y="12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graphicFrame>
          <p:nvGraphicFramePr>
            <p:cNvPr id="22546" name="Object 4"/>
            <p:cNvGraphicFramePr>
              <a:graphicFrameLocks noChangeAspect="1"/>
            </p:cNvGraphicFramePr>
            <p:nvPr/>
          </p:nvGraphicFramePr>
          <p:xfrm>
            <a:off x="3288" y="1068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2" name="Equation" r:id="rId11" imgW="53503" imgH="30270" progId="Equation.3">
                    <p:embed/>
                  </p:oleObj>
                </mc:Choice>
                <mc:Fallback>
                  <p:oleObj name="Equation" r:id="rId11" imgW="53503" imgH="3027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1068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7" name="Oval 5"/>
            <p:cNvSpPr>
              <a:spLocks noChangeArrowheads="1"/>
            </p:cNvSpPr>
            <p:nvPr/>
          </p:nvSpPr>
          <p:spPr bwMode="auto">
            <a:xfrm>
              <a:off x="362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8" name="Oval 6"/>
            <p:cNvSpPr>
              <a:spLocks noChangeArrowheads="1"/>
            </p:cNvSpPr>
            <p:nvPr/>
          </p:nvSpPr>
          <p:spPr bwMode="auto">
            <a:xfrm>
              <a:off x="368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9" name="Line 7"/>
            <p:cNvSpPr>
              <a:spLocks noChangeShapeType="1"/>
            </p:cNvSpPr>
            <p:nvPr/>
          </p:nvSpPr>
          <p:spPr bwMode="auto">
            <a:xfrm>
              <a:off x="3924" y="738"/>
              <a:ext cx="96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0" name="Line 8"/>
            <p:cNvSpPr>
              <a:spLocks noChangeShapeType="1"/>
            </p:cNvSpPr>
            <p:nvPr/>
          </p:nvSpPr>
          <p:spPr bwMode="auto">
            <a:xfrm>
              <a:off x="3924" y="2322"/>
              <a:ext cx="108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1" name="Line 9"/>
            <p:cNvSpPr>
              <a:spLocks noChangeShapeType="1"/>
            </p:cNvSpPr>
            <p:nvPr/>
          </p:nvSpPr>
          <p:spPr bwMode="auto">
            <a:xfrm>
              <a:off x="4044" y="1527"/>
              <a:ext cx="132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2" name="Line 10"/>
            <p:cNvSpPr>
              <a:spLocks noChangeShapeType="1"/>
            </p:cNvSpPr>
            <p:nvPr/>
          </p:nvSpPr>
          <p:spPr bwMode="auto">
            <a:xfrm>
              <a:off x="3192" y="1527"/>
              <a:ext cx="43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3" name="Text Box 11"/>
            <p:cNvSpPr txBox="1">
              <a:spLocks noChangeArrowheads="1"/>
            </p:cNvSpPr>
            <p:nvPr/>
          </p:nvSpPr>
          <p:spPr bwMode="auto">
            <a:xfrm>
              <a:off x="3960" y="148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2554" name="Line 12"/>
            <p:cNvSpPr>
              <a:spLocks noChangeShapeType="1"/>
            </p:cNvSpPr>
            <p:nvPr/>
          </p:nvSpPr>
          <p:spPr bwMode="auto">
            <a:xfrm flipH="1">
              <a:off x="3828" y="1524"/>
              <a:ext cx="212" cy="64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5" name="Text Box 13"/>
            <p:cNvSpPr txBox="1">
              <a:spLocks noChangeArrowheads="1"/>
            </p:cNvSpPr>
            <p:nvPr/>
          </p:nvSpPr>
          <p:spPr bwMode="auto">
            <a:xfrm>
              <a:off x="3900" y="174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2556" name="Text Box 14"/>
            <p:cNvSpPr txBox="1">
              <a:spLocks noChangeArrowheads="1"/>
            </p:cNvSpPr>
            <p:nvPr/>
          </p:nvSpPr>
          <p:spPr bwMode="auto">
            <a:xfrm>
              <a:off x="4289" y="720"/>
              <a:ext cx="2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22557" name="Freeform 15"/>
            <p:cNvSpPr>
              <a:spLocks/>
            </p:cNvSpPr>
            <p:nvPr/>
          </p:nvSpPr>
          <p:spPr bwMode="auto">
            <a:xfrm>
              <a:off x="3564" y="876"/>
              <a:ext cx="56" cy="288"/>
            </a:xfrm>
            <a:custGeom>
              <a:avLst/>
              <a:gdLst>
                <a:gd name="T0" fmla="*/ 56 w 56"/>
                <a:gd name="T1" fmla="*/ 0 h 288"/>
                <a:gd name="T2" fmla="*/ 8 w 56"/>
                <a:gd name="T3" fmla="*/ 144 h 288"/>
                <a:gd name="T4" fmla="*/ 8 w 56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288">
                  <a:moveTo>
                    <a:pt x="56" y="0"/>
                  </a:moveTo>
                  <a:cubicBezTo>
                    <a:pt x="36" y="48"/>
                    <a:pt x="16" y="96"/>
                    <a:pt x="8" y="144"/>
                  </a:cubicBezTo>
                  <a:cubicBezTo>
                    <a:pt x="0" y="192"/>
                    <a:pt x="4" y="240"/>
                    <a:pt x="8" y="288"/>
                  </a:cubicBezTo>
                </a:path>
              </a:pathLst>
            </a:custGeom>
            <a:noFill/>
            <a:ln w="28575" cap="flat" cmpd="sng">
              <a:solidFill>
                <a:srgbClr val="66FF33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2537" name="Oval 22"/>
          <p:cNvSpPr>
            <a:spLocks noChangeArrowheads="1"/>
          </p:cNvSpPr>
          <p:nvPr/>
        </p:nvSpPr>
        <p:spPr bwMode="auto">
          <a:xfrm>
            <a:off x="7580313" y="3832225"/>
            <a:ext cx="122237" cy="1412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8" name="Text Box 23"/>
          <p:cNvSpPr txBox="1">
            <a:spLocks noChangeArrowheads="1"/>
          </p:cNvSpPr>
          <p:nvPr/>
        </p:nvSpPr>
        <p:spPr bwMode="auto">
          <a:xfrm>
            <a:off x="7426325" y="3914775"/>
            <a:ext cx="423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00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22539" name="Oval 24"/>
          <p:cNvSpPr>
            <a:spLocks noChangeArrowheads="1"/>
          </p:cNvSpPr>
          <p:nvPr/>
        </p:nvSpPr>
        <p:spPr bwMode="auto">
          <a:xfrm>
            <a:off x="6413500" y="3024188"/>
            <a:ext cx="473075" cy="1757362"/>
          </a:xfrm>
          <a:prstGeom prst="ellipse">
            <a:avLst/>
          </a:prstGeom>
          <a:noFill/>
          <a:ln w="76200">
            <a:solidFill>
              <a:srgbClr val="FF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2540" name="Group 25"/>
          <p:cNvGrpSpPr>
            <a:grpSpLocks/>
          </p:cNvGrpSpPr>
          <p:nvPr/>
        </p:nvGrpSpPr>
        <p:grpSpPr bwMode="auto">
          <a:xfrm>
            <a:off x="6488113" y="2725738"/>
            <a:ext cx="282575" cy="1176337"/>
            <a:chOff x="3957" y="748"/>
            <a:chExt cx="192" cy="816"/>
          </a:xfrm>
        </p:grpSpPr>
        <p:sp>
          <p:nvSpPr>
            <p:cNvPr id="22543" name="Line 26"/>
            <p:cNvSpPr>
              <a:spLocks noChangeShapeType="1"/>
            </p:cNvSpPr>
            <p:nvPr/>
          </p:nvSpPr>
          <p:spPr bwMode="auto">
            <a:xfrm flipV="1">
              <a:off x="4059" y="975"/>
              <a:ext cx="0" cy="58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27"/>
            <p:cNvSpPr txBox="1">
              <a:spLocks noChangeArrowheads="1"/>
            </p:cNvSpPr>
            <p:nvPr/>
          </p:nvSpPr>
          <p:spPr bwMode="auto">
            <a:xfrm>
              <a:off x="3957" y="748"/>
              <a:ext cx="192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22541" name="Line 31"/>
          <p:cNvSpPr>
            <a:spLocks noChangeShapeType="1"/>
          </p:cNvSpPr>
          <p:nvPr/>
        </p:nvSpPr>
        <p:spPr bwMode="auto">
          <a:xfrm>
            <a:off x="7654925" y="3914775"/>
            <a:ext cx="569913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542" name="Object 32"/>
          <p:cNvGraphicFramePr>
            <a:graphicFrameLocks noChangeAspect="1"/>
          </p:cNvGraphicFramePr>
          <p:nvPr/>
        </p:nvGraphicFramePr>
        <p:xfrm>
          <a:off x="7959725" y="4029075"/>
          <a:ext cx="428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Equation" r:id="rId13" imgW="327645" imgH="259185" progId="Equation.3">
                  <p:embed/>
                </p:oleObj>
              </mc:Choice>
              <mc:Fallback>
                <p:oleObj name="Equation" r:id="rId13" imgW="327645" imgH="25918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9725" y="4029075"/>
                        <a:ext cx="428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9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19063" y="58738"/>
            <a:ext cx="6707187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载流螺线管轴线上的磁场  </a:t>
            </a:r>
            <a:r>
              <a:rPr lang="zh-CN" altLang="zh-CN" sz="2400" b="1">
                <a:solidFill>
                  <a:srgbClr val="FFC000"/>
                </a:solidFill>
              </a:rPr>
              <a:t>书中例题</a:t>
            </a:r>
            <a:r>
              <a:rPr lang="en-US" altLang="zh-CN" sz="2400" b="1">
                <a:solidFill>
                  <a:srgbClr val="FFC000"/>
                </a:solidFill>
              </a:rPr>
              <a:t>9.4(p.369)</a:t>
            </a:r>
            <a:endParaRPr lang="zh-CN" altLang="zh-CN" sz="2400" b="1">
              <a:solidFill>
                <a:srgbClr val="FFC000"/>
              </a:solidFill>
            </a:endParaRPr>
          </a:p>
          <a:p>
            <a:pPr algn="l" eaLnBrk="1" hangingPunct="1"/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003300"/>
            <a:ext cx="3995738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9"/>
          <p:cNvSpPr>
            <a:spLocks noChangeShapeType="1"/>
          </p:cNvSpPr>
          <p:nvPr/>
        </p:nvSpPr>
        <p:spPr bwMode="auto">
          <a:xfrm flipV="1">
            <a:off x="8683625" y="2425700"/>
            <a:ext cx="0" cy="790575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4722813" y="2460625"/>
            <a:ext cx="0" cy="75565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218488" y="2668588"/>
            <a:ext cx="322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3786188" y="1022350"/>
            <a:ext cx="5157787" cy="2360613"/>
            <a:chOff x="2367" y="2617"/>
            <a:chExt cx="3249" cy="1487"/>
          </a:xfrm>
        </p:grpSpPr>
        <p:pic>
          <p:nvPicPr>
            <p:cNvPr id="2362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" y="2617"/>
              <a:ext cx="3249" cy="1011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628" name="Rectangle 14"/>
            <p:cNvSpPr>
              <a:spLocks noChangeArrowheads="1"/>
            </p:cNvSpPr>
            <p:nvPr/>
          </p:nvSpPr>
          <p:spPr bwMode="auto">
            <a:xfrm>
              <a:off x="2810" y="3622"/>
              <a:ext cx="299" cy="476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9" name="Rectangle 15"/>
            <p:cNvSpPr>
              <a:spLocks noChangeArrowheads="1"/>
            </p:cNvSpPr>
            <p:nvPr/>
          </p:nvSpPr>
          <p:spPr bwMode="auto">
            <a:xfrm>
              <a:off x="5115" y="3628"/>
              <a:ext cx="407" cy="476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5456238" y="1692275"/>
            <a:ext cx="369887" cy="603250"/>
            <a:chOff x="3365" y="3030"/>
            <a:chExt cx="233" cy="380"/>
          </a:xfrm>
        </p:grpSpPr>
        <p:sp>
          <p:nvSpPr>
            <p:cNvPr id="23625" name="Oval 17"/>
            <p:cNvSpPr>
              <a:spLocks noChangeArrowheads="1"/>
            </p:cNvSpPr>
            <p:nvPr/>
          </p:nvSpPr>
          <p:spPr bwMode="auto">
            <a:xfrm>
              <a:off x="3422" y="3030"/>
              <a:ext cx="100" cy="1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6" name="Text Box 18"/>
            <p:cNvSpPr txBox="1">
              <a:spLocks noChangeArrowheads="1"/>
            </p:cNvSpPr>
            <p:nvPr/>
          </p:nvSpPr>
          <p:spPr bwMode="auto">
            <a:xfrm>
              <a:off x="3365" y="312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graphicFrame>
        <p:nvGraphicFramePr>
          <p:cNvPr id="14" name="Object 19"/>
          <p:cNvGraphicFramePr>
            <a:graphicFrameLocks/>
          </p:cNvGraphicFramePr>
          <p:nvPr/>
        </p:nvGraphicFramePr>
        <p:xfrm>
          <a:off x="1495425" y="2298700"/>
          <a:ext cx="13462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5" imgW="1241927" imgH="220875" progId="Equation.3">
                  <p:embed/>
                </p:oleObj>
              </mc:Choice>
              <mc:Fallback>
                <p:oleObj name="Equation" r:id="rId5" imgW="1241927" imgH="22087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298700"/>
                        <a:ext cx="13462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3751263" y="1824038"/>
            <a:ext cx="647700" cy="741362"/>
            <a:chOff x="2301" y="3111"/>
            <a:chExt cx="408" cy="467"/>
          </a:xfrm>
        </p:grpSpPr>
        <p:sp>
          <p:nvSpPr>
            <p:cNvPr id="23621" name="Line 21"/>
            <p:cNvSpPr>
              <a:spLocks noChangeShapeType="1"/>
            </p:cNvSpPr>
            <p:nvPr/>
          </p:nvSpPr>
          <p:spPr bwMode="auto">
            <a:xfrm>
              <a:off x="2301" y="3578"/>
              <a:ext cx="40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622" name="Group 22"/>
            <p:cNvGrpSpPr>
              <a:grpSpLocks/>
            </p:cNvGrpSpPr>
            <p:nvPr/>
          </p:nvGrpSpPr>
          <p:grpSpPr bwMode="auto">
            <a:xfrm>
              <a:off x="2316" y="3111"/>
              <a:ext cx="272" cy="434"/>
              <a:chOff x="2250" y="3034"/>
              <a:chExt cx="272" cy="434"/>
            </a:xfrm>
          </p:grpSpPr>
          <p:sp>
            <p:nvSpPr>
              <p:cNvPr id="23623" name="Line 23"/>
              <p:cNvSpPr>
                <a:spLocks noChangeShapeType="1"/>
              </p:cNvSpPr>
              <p:nvPr/>
            </p:nvSpPr>
            <p:spPr bwMode="auto">
              <a:xfrm>
                <a:off x="2522" y="3034"/>
                <a:ext cx="0" cy="43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24" name="Text Box 24"/>
              <p:cNvSpPr txBox="1">
                <a:spLocks noChangeArrowheads="1"/>
              </p:cNvSpPr>
              <p:nvPr/>
            </p:nvSpPr>
            <p:spPr bwMode="auto">
              <a:xfrm>
                <a:off x="2250" y="311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</p:grp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828675" y="774700"/>
            <a:ext cx="285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已知螺线管半径为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862013" y="1460500"/>
            <a:ext cx="258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单位长度上有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匝</a:t>
            </a:r>
          </a:p>
        </p:txBody>
      </p: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6826250" y="752475"/>
            <a:ext cx="233363" cy="312738"/>
            <a:chOff x="4238" y="2359"/>
            <a:chExt cx="147" cy="197"/>
          </a:xfrm>
        </p:grpSpPr>
        <p:sp>
          <p:nvSpPr>
            <p:cNvPr id="23618" name="Line 28"/>
            <p:cNvSpPr>
              <a:spLocks noChangeShapeType="1"/>
            </p:cNvSpPr>
            <p:nvPr/>
          </p:nvSpPr>
          <p:spPr bwMode="auto">
            <a:xfrm>
              <a:off x="4238" y="2359"/>
              <a:ext cx="0" cy="197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Line 29"/>
            <p:cNvSpPr>
              <a:spLocks noChangeShapeType="1"/>
            </p:cNvSpPr>
            <p:nvPr/>
          </p:nvSpPr>
          <p:spPr bwMode="auto">
            <a:xfrm>
              <a:off x="4385" y="2359"/>
              <a:ext cx="0" cy="197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Line 30"/>
            <p:cNvSpPr>
              <a:spLocks noChangeShapeType="1"/>
            </p:cNvSpPr>
            <p:nvPr/>
          </p:nvSpPr>
          <p:spPr bwMode="auto">
            <a:xfrm>
              <a:off x="4238" y="2474"/>
              <a:ext cx="147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6" name="Object 31"/>
          <p:cNvGraphicFramePr>
            <a:graphicFrameLocks/>
          </p:cNvGraphicFramePr>
          <p:nvPr/>
        </p:nvGraphicFramePr>
        <p:xfrm>
          <a:off x="6823075" y="48895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7" imgW="221113" imgH="220875" progId="Equation.3">
                  <p:embed/>
                </p:oleObj>
              </mc:Choice>
              <mc:Fallback>
                <p:oleObj name="Equation" r:id="rId7" imgW="221113" imgH="22087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075" y="488950"/>
                        <a:ext cx="304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5618163" y="682625"/>
            <a:ext cx="0" cy="9779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5618163" y="395288"/>
            <a:ext cx="1208087" cy="522287"/>
            <a:chOff x="3477" y="2200"/>
            <a:chExt cx="761" cy="329"/>
          </a:xfrm>
        </p:grpSpPr>
        <p:sp>
          <p:nvSpPr>
            <p:cNvPr id="23616" name="Line 34"/>
            <p:cNvSpPr>
              <a:spLocks noChangeShapeType="1"/>
            </p:cNvSpPr>
            <p:nvPr/>
          </p:nvSpPr>
          <p:spPr bwMode="auto">
            <a:xfrm>
              <a:off x="3477" y="2529"/>
              <a:ext cx="761" cy="0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Text Box 35"/>
            <p:cNvSpPr txBox="1">
              <a:spLocks noChangeArrowheads="1"/>
            </p:cNvSpPr>
            <p:nvPr/>
          </p:nvSpPr>
          <p:spPr bwMode="auto">
            <a:xfrm>
              <a:off x="3620" y="2200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</p:grpSp>
      <p:sp>
        <p:nvSpPr>
          <p:cNvPr id="31" name="Line 36"/>
          <p:cNvSpPr>
            <a:spLocks noChangeShapeType="1"/>
          </p:cNvSpPr>
          <p:nvPr/>
        </p:nvSpPr>
        <p:spPr bwMode="auto">
          <a:xfrm>
            <a:off x="5689600" y="1808163"/>
            <a:ext cx="827088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" name="Object 37"/>
          <p:cNvGraphicFramePr>
            <a:graphicFrameLocks/>
          </p:cNvGraphicFramePr>
          <p:nvPr/>
        </p:nvGraphicFramePr>
        <p:xfrm>
          <a:off x="6499225" y="1879600"/>
          <a:ext cx="431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9" imgW="327645" imgH="259185" progId="Equation.3">
                  <p:embed/>
                </p:oleObj>
              </mc:Choice>
              <mc:Fallback>
                <p:oleObj name="Equation" r:id="rId9" imgW="327645" imgH="25918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225" y="1879600"/>
                        <a:ext cx="431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9"/>
          <p:cNvGrpSpPr>
            <a:grpSpLocks/>
          </p:cNvGrpSpPr>
          <p:nvPr/>
        </p:nvGrpSpPr>
        <p:grpSpPr bwMode="auto">
          <a:xfrm>
            <a:off x="5689600" y="1228725"/>
            <a:ext cx="1136650" cy="560388"/>
            <a:chOff x="3522" y="2758"/>
            <a:chExt cx="716" cy="353"/>
          </a:xfrm>
        </p:grpSpPr>
        <p:sp>
          <p:nvSpPr>
            <p:cNvPr id="23614" name="Line 40"/>
            <p:cNvSpPr>
              <a:spLocks noChangeShapeType="1"/>
            </p:cNvSpPr>
            <p:nvPr/>
          </p:nvSpPr>
          <p:spPr bwMode="auto">
            <a:xfrm flipV="1">
              <a:off x="3522" y="2758"/>
              <a:ext cx="716" cy="353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3615" name="Object 41"/>
            <p:cNvGraphicFramePr>
              <a:graphicFrameLocks noChangeAspect="1"/>
            </p:cNvGraphicFramePr>
            <p:nvPr/>
          </p:nvGraphicFramePr>
          <p:xfrm>
            <a:off x="3600" y="276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3" name="Equation" r:id="rId11" imgW="106532" imgH="159862" progId="Equation.3">
                    <p:embed/>
                  </p:oleObj>
                </mc:Choice>
                <mc:Fallback>
                  <p:oleObj name="Equation" r:id="rId11" imgW="106532" imgH="159862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76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Group 2"/>
          <p:cNvGrpSpPr>
            <a:grpSpLocks/>
          </p:cNvGrpSpPr>
          <p:nvPr/>
        </p:nvGrpSpPr>
        <p:grpSpPr bwMode="auto">
          <a:xfrm>
            <a:off x="4211638" y="3806825"/>
            <a:ext cx="4343400" cy="2692400"/>
            <a:chOff x="2301" y="2204"/>
            <a:chExt cx="3271" cy="1911"/>
          </a:xfrm>
        </p:grpSpPr>
        <p:pic>
          <p:nvPicPr>
            <p:cNvPr id="23587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" y="2616"/>
              <a:ext cx="2517" cy="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3588" name="Group 4"/>
            <p:cNvGrpSpPr>
              <a:grpSpLocks/>
            </p:cNvGrpSpPr>
            <p:nvPr/>
          </p:nvGrpSpPr>
          <p:grpSpPr bwMode="auto">
            <a:xfrm>
              <a:off x="2323" y="2628"/>
              <a:ext cx="3249" cy="1487"/>
              <a:chOff x="2367" y="2617"/>
              <a:chExt cx="3249" cy="1487"/>
            </a:xfrm>
          </p:grpSpPr>
          <p:pic>
            <p:nvPicPr>
              <p:cNvPr id="23611" name="Picture 5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" y="2617"/>
                <a:ext cx="3249" cy="1011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612" name="Rectangle 6"/>
              <p:cNvSpPr>
                <a:spLocks noChangeArrowheads="1"/>
              </p:cNvSpPr>
              <p:nvPr/>
            </p:nvSpPr>
            <p:spPr bwMode="auto">
              <a:xfrm>
                <a:off x="2810" y="3622"/>
                <a:ext cx="299" cy="476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613" name="Rectangle 7"/>
              <p:cNvSpPr>
                <a:spLocks noChangeArrowheads="1"/>
              </p:cNvSpPr>
              <p:nvPr/>
            </p:nvSpPr>
            <p:spPr bwMode="auto">
              <a:xfrm>
                <a:off x="5115" y="3628"/>
                <a:ext cx="407" cy="476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23589" name="Group 8"/>
            <p:cNvGrpSpPr>
              <a:grpSpLocks/>
            </p:cNvGrpSpPr>
            <p:nvPr/>
          </p:nvGrpSpPr>
          <p:grpSpPr bwMode="auto">
            <a:xfrm>
              <a:off x="3366" y="3030"/>
              <a:ext cx="279" cy="417"/>
              <a:chOff x="3366" y="3030"/>
              <a:chExt cx="279" cy="417"/>
            </a:xfrm>
          </p:grpSpPr>
          <p:sp>
            <p:nvSpPr>
              <p:cNvPr id="23609" name="Oval 9"/>
              <p:cNvSpPr>
                <a:spLocks noChangeArrowheads="1"/>
              </p:cNvSpPr>
              <p:nvPr/>
            </p:nvSpPr>
            <p:spPr bwMode="auto">
              <a:xfrm>
                <a:off x="3422" y="3030"/>
                <a:ext cx="100" cy="12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610" name="Text Box 10"/>
              <p:cNvSpPr txBox="1">
                <a:spLocks noChangeArrowheads="1"/>
              </p:cNvSpPr>
              <p:nvPr/>
            </p:nvSpPr>
            <p:spPr bwMode="auto">
              <a:xfrm>
                <a:off x="3366" y="3122"/>
                <a:ext cx="279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23590" name="Group 11"/>
            <p:cNvGrpSpPr>
              <a:grpSpLocks/>
            </p:cNvGrpSpPr>
            <p:nvPr/>
          </p:nvGrpSpPr>
          <p:grpSpPr bwMode="auto">
            <a:xfrm>
              <a:off x="2301" y="3133"/>
              <a:ext cx="408" cy="467"/>
              <a:chOff x="2301" y="3111"/>
              <a:chExt cx="408" cy="467"/>
            </a:xfrm>
          </p:grpSpPr>
          <p:sp>
            <p:nvSpPr>
              <p:cNvPr id="23605" name="Line 12"/>
              <p:cNvSpPr>
                <a:spLocks noChangeShapeType="1"/>
              </p:cNvSpPr>
              <p:nvPr/>
            </p:nvSpPr>
            <p:spPr bwMode="auto">
              <a:xfrm>
                <a:off x="2301" y="3578"/>
                <a:ext cx="408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606" name="Group 13"/>
              <p:cNvGrpSpPr>
                <a:grpSpLocks/>
              </p:cNvGrpSpPr>
              <p:nvPr/>
            </p:nvGrpSpPr>
            <p:grpSpPr bwMode="auto">
              <a:xfrm>
                <a:off x="2317" y="3111"/>
                <a:ext cx="278" cy="434"/>
                <a:chOff x="2251" y="3034"/>
                <a:chExt cx="278" cy="434"/>
              </a:xfrm>
            </p:grpSpPr>
            <p:sp>
              <p:nvSpPr>
                <p:cNvPr id="23607" name="Line 14"/>
                <p:cNvSpPr>
                  <a:spLocks noChangeShapeType="1"/>
                </p:cNvSpPr>
                <p:nvPr/>
              </p:nvSpPr>
              <p:spPr bwMode="auto">
                <a:xfrm>
                  <a:off x="2522" y="3034"/>
                  <a:ext cx="0" cy="43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60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51" y="3110"/>
                  <a:ext cx="278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400" i="1">
                      <a:solidFill>
                        <a:srgbClr val="FFFF66"/>
                      </a:solidFill>
                      <a:latin typeface="Times New Roman" panose="02020603050405020304" pitchFamily="18" charset="0"/>
                    </a:rPr>
                    <a:t>R</a:t>
                  </a:r>
                </a:p>
              </p:txBody>
            </p:sp>
          </p:grpSp>
        </p:grpSp>
        <p:grpSp>
          <p:nvGrpSpPr>
            <p:cNvPr id="23591" name="Group 16"/>
            <p:cNvGrpSpPr>
              <a:grpSpLocks/>
            </p:cNvGrpSpPr>
            <p:nvPr/>
          </p:nvGrpSpPr>
          <p:grpSpPr bwMode="auto">
            <a:xfrm>
              <a:off x="4238" y="2414"/>
              <a:ext cx="147" cy="197"/>
              <a:chOff x="4238" y="2359"/>
              <a:chExt cx="147" cy="197"/>
            </a:xfrm>
          </p:grpSpPr>
          <p:sp>
            <p:nvSpPr>
              <p:cNvPr id="23602" name="Line 17"/>
              <p:cNvSpPr>
                <a:spLocks noChangeShapeType="1"/>
              </p:cNvSpPr>
              <p:nvPr/>
            </p:nvSpPr>
            <p:spPr bwMode="auto">
              <a:xfrm>
                <a:off x="4238" y="2359"/>
                <a:ext cx="0" cy="197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3" name="Line 18"/>
              <p:cNvSpPr>
                <a:spLocks noChangeShapeType="1"/>
              </p:cNvSpPr>
              <p:nvPr/>
            </p:nvSpPr>
            <p:spPr bwMode="auto">
              <a:xfrm>
                <a:off x="4385" y="2359"/>
                <a:ext cx="0" cy="197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4" name="Line 19"/>
              <p:cNvSpPr>
                <a:spLocks noChangeShapeType="1"/>
              </p:cNvSpPr>
              <p:nvPr/>
            </p:nvSpPr>
            <p:spPr bwMode="auto">
              <a:xfrm>
                <a:off x="4238" y="2474"/>
                <a:ext cx="147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2" name="Line 20"/>
            <p:cNvSpPr>
              <a:spLocks noChangeShapeType="1"/>
            </p:cNvSpPr>
            <p:nvPr/>
          </p:nvSpPr>
          <p:spPr bwMode="auto">
            <a:xfrm>
              <a:off x="3477" y="2414"/>
              <a:ext cx="0" cy="616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93" name="Group 21"/>
            <p:cNvGrpSpPr>
              <a:grpSpLocks/>
            </p:cNvGrpSpPr>
            <p:nvPr/>
          </p:nvGrpSpPr>
          <p:grpSpPr bwMode="auto">
            <a:xfrm>
              <a:off x="3477" y="2204"/>
              <a:ext cx="761" cy="325"/>
              <a:chOff x="3477" y="2204"/>
              <a:chExt cx="761" cy="325"/>
            </a:xfrm>
          </p:grpSpPr>
          <p:sp>
            <p:nvSpPr>
              <p:cNvPr id="23600" name="Line 22"/>
              <p:cNvSpPr>
                <a:spLocks noChangeShapeType="1"/>
              </p:cNvSpPr>
              <p:nvPr/>
            </p:nvSpPr>
            <p:spPr bwMode="auto">
              <a:xfrm>
                <a:off x="3477" y="2529"/>
                <a:ext cx="761" cy="0"/>
              </a:xfrm>
              <a:prstGeom prst="line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01" name="Text Box 23"/>
              <p:cNvSpPr txBox="1">
                <a:spLocks noChangeArrowheads="1"/>
              </p:cNvSpPr>
              <p:nvPr/>
            </p:nvSpPr>
            <p:spPr bwMode="auto">
              <a:xfrm>
                <a:off x="3621" y="2204"/>
                <a:ext cx="202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l</a:t>
                </a:r>
              </a:p>
            </p:txBody>
          </p:sp>
        </p:grpSp>
        <p:grpSp>
          <p:nvGrpSpPr>
            <p:cNvPr id="23594" name="Group 24"/>
            <p:cNvGrpSpPr>
              <a:grpSpLocks/>
            </p:cNvGrpSpPr>
            <p:nvPr/>
          </p:nvGrpSpPr>
          <p:grpSpPr bwMode="auto">
            <a:xfrm>
              <a:off x="3522" y="3111"/>
              <a:ext cx="798" cy="295"/>
              <a:chOff x="3522" y="3111"/>
              <a:chExt cx="798" cy="295"/>
            </a:xfrm>
          </p:grpSpPr>
          <p:sp>
            <p:nvSpPr>
              <p:cNvPr id="23598" name="Line 25"/>
              <p:cNvSpPr>
                <a:spLocks noChangeShapeType="1"/>
              </p:cNvSpPr>
              <p:nvPr/>
            </p:nvSpPr>
            <p:spPr bwMode="auto">
              <a:xfrm>
                <a:off x="3522" y="3111"/>
                <a:ext cx="521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3599" name="Object 26"/>
              <p:cNvGraphicFramePr>
                <a:graphicFrameLocks noChangeAspect="1"/>
              </p:cNvGraphicFramePr>
              <p:nvPr/>
            </p:nvGraphicFramePr>
            <p:xfrm>
              <a:off x="4032" y="3168"/>
              <a:ext cx="288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34" name="Equation" r:id="rId15" imgW="327645" imgH="259185" progId="Equation.3">
                      <p:embed/>
                    </p:oleObj>
                  </mc:Choice>
                  <mc:Fallback>
                    <p:oleObj name="Equation" r:id="rId15" imgW="327645" imgH="259185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168"/>
                            <a:ext cx="288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3595" name="Group 27"/>
            <p:cNvGrpSpPr>
              <a:grpSpLocks/>
            </p:cNvGrpSpPr>
            <p:nvPr/>
          </p:nvGrpSpPr>
          <p:grpSpPr bwMode="auto">
            <a:xfrm>
              <a:off x="3522" y="2758"/>
              <a:ext cx="716" cy="353"/>
              <a:chOff x="3522" y="2758"/>
              <a:chExt cx="716" cy="353"/>
            </a:xfrm>
          </p:grpSpPr>
          <p:sp>
            <p:nvSpPr>
              <p:cNvPr id="23596" name="Line 28"/>
              <p:cNvSpPr>
                <a:spLocks noChangeShapeType="1"/>
              </p:cNvSpPr>
              <p:nvPr/>
            </p:nvSpPr>
            <p:spPr bwMode="auto">
              <a:xfrm flipV="1">
                <a:off x="3522" y="2758"/>
                <a:ext cx="716" cy="353"/>
              </a:xfrm>
              <a:prstGeom prst="line">
                <a:avLst/>
              </a:prstGeom>
              <a:noFill/>
              <a:ln w="38100">
                <a:solidFill>
                  <a:srgbClr val="FFFF66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3597" name="Object 29"/>
              <p:cNvGraphicFramePr>
                <a:graphicFrameLocks noChangeAspect="1"/>
              </p:cNvGraphicFramePr>
              <p:nvPr/>
            </p:nvGraphicFramePr>
            <p:xfrm>
              <a:off x="3600" y="2762"/>
              <a:ext cx="19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35" name="Equation" r:id="rId17" imgW="106532" imgH="159862" progId="Equation.3">
                      <p:embed/>
                    </p:oleObj>
                  </mc:Choice>
                  <mc:Fallback>
                    <p:oleObj name="Equation" r:id="rId17" imgW="106532" imgH="159862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0" y="2762"/>
                            <a:ext cx="19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4" name="Object 30"/>
          <p:cNvGraphicFramePr>
            <a:graphicFrameLocks/>
          </p:cNvGraphicFramePr>
          <p:nvPr/>
        </p:nvGraphicFramePr>
        <p:xfrm>
          <a:off x="1042988" y="2943225"/>
          <a:ext cx="47466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19" imgW="4640536" imgH="853230" progId="Equation.3">
                  <p:embed/>
                </p:oleObj>
              </mc:Choice>
              <mc:Fallback>
                <p:oleObj name="Equation" r:id="rId19" imgW="4640536" imgH="85323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43225"/>
                        <a:ext cx="474662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31"/>
          <p:cNvGraphicFramePr>
            <a:graphicFrameLocks/>
          </p:cNvGraphicFramePr>
          <p:nvPr/>
        </p:nvGraphicFramePr>
        <p:xfrm>
          <a:off x="1308100" y="4198938"/>
          <a:ext cx="15113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21" imgW="1401962" imgH="297022" progId="Equation.3">
                  <p:embed/>
                </p:oleObj>
              </mc:Choice>
              <mc:Fallback>
                <p:oleObj name="Equation" r:id="rId21" imgW="1401962" imgH="297022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4198938"/>
                        <a:ext cx="15113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2"/>
          <p:cNvGraphicFramePr>
            <a:graphicFrameLocks/>
          </p:cNvGraphicFramePr>
          <p:nvPr/>
        </p:nvGraphicFramePr>
        <p:xfrm>
          <a:off x="1231900" y="4745038"/>
          <a:ext cx="26781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8" name="Equation" r:id="rId23" imgW="2583284" imgH="373170" progId="Equation.3">
                  <p:embed/>
                </p:oleObj>
              </mc:Choice>
              <mc:Fallback>
                <p:oleObj name="Equation" r:id="rId23" imgW="2583284" imgH="37317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4745038"/>
                        <a:ext cx="26781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AutoShape 33"/>
          <p:cNvSpPr>
            <a:spLocks/>
          </p:cNvSpPr>
          <p:nvPr/>
        </p:nvSpPr>
        <p:spPr bwMode="auto">
          <a:xfrm>
            <a:off x="1044575" y="4337050"/>
            <a:ext cx="152400" cy="711200"/>
          </a:xfrm>
          <a:prstGeom prst="leftBrace">
            <a:avLst>
              <a:gd name="adj1" fmla="val 38889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8" name="Object 34"/>
          <p:cNvGraphicFramePr>
            <a:graphicFrameLocks/>
          </p:cNvGraphicFramePr>
          <p:nvPr/>
        </p:nvGraphicFramePr>
        <p:xfrm>
          <a:off x="658813" y="5416550"/>
          <a:ext cx="2908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Equation" r:id="rId25" imgW="2811972" imgH="716070" progId="Equation.3">
                  <p:embed/>
                </p:oleObj>
              </mc:Choice>
              <mc:Fallback>
                <p:oleObj name="Equation" r:id="rId25" imgW="2811972" imgH="71607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5416550"/>
                        <a:ext cx="2908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Line 35"/>
          <p:cNvSpPr>
            <a:spLocks noChangeShapeType="1"/>
          </p:cNvSpPr>
          <p:nvPr/>
        </p:nvSpPr>
        <p:spPr bwMode="auto">
          <a:xfrm flipV="1">
            <a:off x="5807075" y="4492625"/>
            <a:ext cx="2401888" cy="600075"/>
          </a:xfrm>
          <a:prstGeom prst="line">
            <a:avLst/>
          </a:prstGeom>
          <a:noFill/>
          <a:ln w="28575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" name="Object 36"/>
          <p:cNvGraphicFramePr>
            <a:graphicFrameLocks noChangeAspect="1"/>
          </p:cNvGraphicFramePr>
          <p:nvPr/>
        </p:nvGraphicFramePr>
        <p:xfrm>
          <a:off x="6284913" y="4722813"/>
          <a:ext cx="3032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0" name="Equation" r:id="rId27" imgW="53503" imgH="98850" progId="Equation.3">
                  <p:embed/>
                </p:oleObj>
              </mc:Choice>
              <mc:Fallback>
                <p:oleObj name="Equation" r:id="rId27" imgW="53503" imgH="9885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4722813"/>
                        <a:ext cx="30321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37"/>
          <p:cNvGraphicFramePr>
            <a:graphicFrameLocks noChangeAspect="1"/>
          </p:cNvGraphicFramePr>
          <p:nvPr/>
        </p:nvGraphicFramePr>
        <p:xfrm>
          <a:off x="6919913" y="4765675"/>
          <a:ext cx="269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1" name="Equation" r:id="rId29" imgW="76230" imgH="106890" progId="Equation.3">
                  <p:embed/>
                </p:oleObj>
              </mc:Choice>
              <mc:Fallback>
                <p:oleObj name="Equation" r:id="rId29" imgW="76230" imgH="10689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913" y="4765675"/>
                        <a:ext cx="2698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Line 38"/>
          <p:cNvSpPr>
            <a:spLocks noChangeShapeType="1"/>
          </p:cNvSpPr>
          <p:nvPr/>
        </p:nvSpPr>
        <p:spPr bwMode="auto">
          <a:xfrm flipH="1" flipV="1">
            <a:off x="4851400" y="4616450"/>
            <a:ext cx="806450" cy="447675"/>
          </a:xfrm>
          <a:prstGeom prst="line">
            <a:avLst/>
          </a:prstGeom>
          <a:noFill/>
          <a:ln w="28575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3" name="Object 39"/>
          <p:cNvGraphicFramePr>
            <a:graphicFrameLocks noChangeAspect="1"/>
          </p:cNvGraphicFramePr>
          <p:nvPr/>
        </p:nvGraphicFramePr>
        <p:xfrm>
          <a:off x="5475288" y="4546600"/>
          <a:ext cx="28733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Equation" r:id="rId31" imgW="76230" imgH="106890" progId="Equation.3">
                  <p:embed/>
                </p:oleObj>
              </mc:Choice>
              <mc:Fallback>
                <p:oleObj name="Equation" r:id="rId31" imgW="76230" imgH="10689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288" y="4546600"/>
                        <a:ext cx="287337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AutoShape 54"/>
          <p:cNvSpPr>
            <a:spLocks noChangeArrowheads="1"/>
          </p:cNvSpPr>
          <p:nvPr/>
        </p:nvSpPr>
        <p:spPr bwMode="auto">
          <a:xfrm flipV="1">
            <a:off x="395288" y="3257550"/>
            <a:ext cx="503237" cy="1439863"/>
          </a:xfrm>
          <a:prstGeom prst="curvedRightArrow">
            <a:avLst>
              <a:gd name="adj1" fmla="val 57224"/>
              <a:gd name="adj2" fmla="val 114448"/>
              <a:gd name="adj3" fmla="val 33333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" name="Arc 55"/>
          <p:cNvSpPr>
            <a:spLocks/>
          </p:cNvSpPr>
          <p:nvPr/>
        </p:nvSpPr>
        <p:spPr bwMode="auto">
          <a:xfrm>
            <a:off x="6440488" y="4886325"/>
            <a:ext cx="266700" cy="190500"/>
          </a:xfrm>
          <a:custGeom>
            <a:avLst/>
            <a:gdLst>
              <a:gd name="T0" fmla="*/ 2147483646 w 21600"/>
              <a:gd name="T1" fmla="*/ 0 h 14302"/>
              <a:gd name="T2" fmla="*/ 2147483646 w 21600"/>
              <a:gd name="T3" fmla="*/ 2147483646 h 14302"/>
              <a:gd name="T4" fmla="*/ 0 w 21600"/>
              <a:gd name="T5" fmla="*/ 2147483646 h 14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4302" fill="none" extrusionOk="0">
                <a:moveTo>
                  <a:pt x="20235" y="-1"/>
                </a:moveTo>
                <a:cubicBezTo>
                  <a:pt x="21137" y="2416"/>
                  <a:pt x="21600" y="4976"/>
                  <a:pt x="21600" y="7556"/>
                </a:cubicBezTo>
                <a:cubicBezTo>
                  <a:pt x="21600" y="9847"/>
                  <a:pt x="21235" y="12125"/>
                  <a:pt x="20519" y="14302"/>
                </a:cubicBezTo>
              </a:path>
              <a:path w="21600" h="14302" stroke="0" extrusionOk="0">
                <a:moveTo>
                  <a:pt x="20235" y="-1"/>
                </a:moveTo>
                <a:cubicBezTo>
                  <a:pt x="21137" y="2416"/>
                  <a:pt x="21600" y="4976"/>
                  <a:pt x="21600" y="7556"/>
                </a:cubicBezTo>
                <a:cubicBezTo>
                  <a:pt x="21600" y="9847"/>
                  <a:pt x="21235" y="12125"/>
                  <a:pt x="20519" y="14302"/>
                </a:cubicBezTo>
                <a:lnTo>
                  <a:pt x="0" y="7556"/>
                </a:lnTo>
                <a:lnTo>
                  <a:pt x="20235" y="-1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Arc 56"/>
          <p:cNvSpPr>
            <a:spLocks/>
          </p:cNvSpPr>
          <p:nvPr/>
        </p:nvSpPr>
        <p:spPr bwMode="auto">
          <a:xfrm rot="-2894382">
            <a:off x="5690394" y="4849019"/>
            <a:ext cx="266700" cy="376238"/>
          </a:xfrm>
          <a:custGeom>
            <a:avLst/>
            <a:gdLst>
              <a:gd name="T0" fmla="*/ 2147483646 w 21600"/>
              <a:gd name="T1" fmla="*/ 0 h 28344"/>
              <a:gd name="T2" fmla="*/ 2147483646 w 21600"/>
              <a:gd name="T3" fmla="*/ 2147483646 h 28344"/>
              <a:gd name="T4" fmla="*/ 0 w 21600"/>
              <a:gd name="T5" fmla="*/ 2147483646 h 28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8344" fill="none" extrusionOk="0">
                <a:moveTo>
                  <a:pt x="266" y="-1"/>
                </a:moveTo>
                <a:cubicBezTo>
                  <a:pt x="12090" y="145"/>
                  <a:pt x="21600" y="9772"/>
                  <a:pt x="21600" y="21598"/>
                </a:cubicBezTo>
                <a:cubicBezTo>
                  <a:pt x="21600" y="23889"/>
                  <a:pt x="21235" y="26167"/>
                  <a:pt x="20519" y="28344"/>
                </a:cubicBezTo>
              </a:path>
              <a:path w="21600" h="28344" stroke="0" extrusionOk="0">
                <a:moveTo>
                  <a:pt x="266" y="-1"/>
                </a:moveTo>
                <a:cubicBezTo>
                  <a:pt x="12090" y="145"/>
                  <a:pt x="21600" y="9772"/>
                  <a:pt x="21600" y="21598"/>
                </a:cubicBezTo>
                <a:cubicBezTo>
                  <a:pt x="21600" y="23889"/>
                  <a:pt x="21235" y="26167"/>
                  <a:pt x="20519" y="28344"/>
                </a:cubicBezTo>
                <a:lnTo>
                  <a:pt x="0" y="21598"/>
                </a:lnTo>
                <a:lnTo>
                  <a:pt x="266" y="-1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Arc 57"/>
          <p:cNvSpPr>
            <a:spLocks/>
          </p:cNvSpPr>
          <p:nvPr/>
        </p:nvSpPr>
        <p:spPr bwMode="auto">
          <a:xfrm rot="-511846">
            <a:off x="5940425" y="4929188"/>
            <a:ext cx="266700" cy="190500"/>
          </a:xfrm>
          <a:custGeom>
            <a:avLst/>
            <a:gdLst>
              <a:gd name="T0" fmla="*/ 2147483646 w 21600"/>
              <a:gd name="T1" fmla="*/ 0 h 14302"/>
              <a:gd name="T2" fmla="*/ 2147483646 w 21600"/>
              <a:gd name="T3" fmla="*/ 2147483646 h 14302"/>
              <a:gd name="T4" fmla="*/ 0 w 21600"/>
              <a:gd name="T5" fmla="*/ 2147483646 h 14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4302" fill="none" extrusionOk="0">
                <a:moveTo>
                  <a:pt x="20235" y="-1"/>
                </a:moveTo>
                <a:cubicBezTo>
                  <a:pt x="21137" y="2416"/>
                  <a:pt x="21600" y="4976"/>
                  <a:pt x="21600" y="7556"/>
                </a:cubicBezTo>
                <a:cubicBezTo>
                  <a:pt x="21600" y="9847"/>
                  <a:pt x="21235" y="12125"/>
                  <a:pt x="20519" y="14302"/>
                </a:cubicBezTo>
              </a:path>
              <a:path w="21600" h="14302" stroke="0" extrusionOk="0">
                <a:moveTo>
                  <a:pt x="20235" y="-1"/>
                </a:moveTo>
                <a:cubicBezTo>
                  <a:pt x="21137" y="2416"/>
                  <a:pt x="21600" y="4976"/>
                  <a:pt x="21600" y="7556"/>
                </a:cubicBezTo>
                <a:cubicBezTo>
                  <a:pt x="21600" y="9847"/>
                  <a:pt x="21235" y="12125"/>
                  <a:pt x="20519" y="14302"/>
                </a:cubicBezTo>
                <a:lnTo>
                  <a:pt x="0" y="7556"/>
                </a:lnTo>
                <a:lnTo>
                  <a:pt x="20235" y="-1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6" grpId="0" autoUpdateAnimBg="0"/>
      <p:bldP spid="20" grpId="0" autoUpdateAnimBg="0"/>
      <p:bldP spid="21" grpId="0" autoUpdateAnimBg="0"/>
      <p:bldP spid="67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2"/>
          <p:cNvSpPr txBox="1">
            <a:spLocks noChangeArrowheads="1"/>
          </p:cNvSpPr>
          <p:nvPr/>
        </p:nvSpPr>
        <p:spPr bwMode="auto">
          <a:xfrm>
            <a:off x="466725" y="2352675"/>
            <a:ext cx="307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无限长载流螺线管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4579" name="Object 43"/>
          <p:cNvGraphicFramePr>
            <a:graphicFrameLocks/>
          </p:cNvGraphicFramePr>
          <p:nvPr/>
        </p:nvGraphicFramePr>
        <p:xfrm>
          <a:off x="3427413" y="2371725"/>
          <a:ext cx="1143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公式" r:id="rId3" imgW="1044014" imgH="304590" progId="Equation.3">
                  <p:embed/>
                </p:oleObj>
              </mc:Choice>
              <mc:Fallback>
                <p:oleObj name="公式" r:id="rId3" imgW="1044014" imgH="304590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413" y="2371725"/>
                        <a:ext cx="1143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4"/>
          <p:cNvGraphicFramePr>
            <a:graphicFrameLocks/>
          </p:cNvGraphicFramePr>
          <p:nvPr/>
        </p:nvGraphicFramePr>
        <p:xfrm>
          <a:off x="7002463" y="2379663"/>
          <a:ext cx="130651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5" imgW="1204049" imgH="335333" progId="Equation.3">
                  <p:embed/>
                </p:oleObj>
              </mc:Choice>
              <mc:Fallback>
                <p:oleObj name="Equation" r:id="rId5" imgW="1204049" imgH="335333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463" y="2379663"/>
                        <a:ext cx="1306512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45"/>
          <p:cNvGraphicFramePr>
            <a:graphicFrameLocks/>
          </p:cNvGraphicFramePr>
          <p:nvPr/>
        </p:nvGraphicFramePr>
        <p:xfrm>
          <a:off x="4624388" y="2370138"/>
          <a:ext cx="1079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Equation" r:id="rId7" imgW="982936" imgH="304590" progId="Equation.3">
                  <p:embed/>
                </p:oleObj>
              </mc:Choice>
              <mc:Fallback>
                <p:oleObj name="Equation" r:id="rId7" imgW="982936" imgH="304590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388" y="2370138"/>
                        <a:ext cx="1079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Rectangle 46"/>
          <p:cNvSpPr>
            <a:spLocks noChangeArrowheads="1"/>
          </p:cNvSpPr>
          <p:nvPr/>
        </p:nvSpPr>
        <p:spPr bwMode="auto">
          <a:xfrm>
            <a:off x="460375" y="1812925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24583" name="AutoShape 47"/>
          <p:cNvSpPr>
            <a:spLocks noChangeArrowheads="1"/>
          </p:cNvSpPr>
          <p:nvPr/>
        </p:nvSpPr>
        <p:spPr bwMode="auto">
          <a:xfrm>
            <a:off x="15875" y="1749425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4" name="Text Box 48"/>
          <p:cNvSpPr txBox="1">
            <a:spLocks noChangeArrowheads="1"/>
          </p:cNvSpPr>
          <p:nvPr/>
        </p:nvSpPr>
        <p:spPr bwMode="auto">
          <a:xfrm>
            <a:off x="465138" y="3048000"/>
            <a:ext cx="3476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半无限长载流螺线管</a:t>
            </a:r>
            <a:r>
              <a:rPr kumimoji="1" lang="zh-CN" altLang="en-US" sz="2800" b="1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4585" name="Object 49"/>
          <p:cNvGraphicFramePr>
            <a:graphicFrameLocks/>
          </p:cNvGraphicFramePr>
          <p:nvPr/>
        </p:nvGraphicFramePr>
        <p:xfrm>
          <a:off x="3735388" y="3121025"/>
          <a:ext cx="14160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公式" r:id="rId9" imgW="1417113" imgH="304590" progId="Equation.3">
                  <p:embed/>
                </p:oleObj>
              </mc:Choice>
              <mc:Fallback>
                <p:oleObj name="公式" r:id="rId9" imgW="1417113" imgH="304590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8" y="3121025"/>
                        <a:ext cx="14160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" name="Object 50"/>
          <p:cNvGraphicFramePr>
            <a:graphicFrameLocks/>
          </p:cNvGraphicFramePr>
          <p:nvPr/>
        </p:nvGraphicFramePr>
        <p:xfrm>
          <a:off x="5186363" y="3121025"/>
          <a:ext cx="9683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公式" r:id="rId11" imgW="1021287" imgH="304590" progId="Equation.3">
                  <p:embed/>
                </p:oleObj>
              </mc:Choice>
              <mc:Fallback>
                <p:oleObj name="公式" r:id="rId11" imgW="1021287" imgH="304590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3121025"/>
                        <a:ext cx="9683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7" name="Object 51"/>
          <p:cNvGraphicFramePr>
            <a:graphicFrameLocks/>
          </p:cNvGraphicFramePr>
          <p:nvPr/>
        </p:nvGraphicFramePr>
        <p:xfrm>
          <a:off x="7013575" y="2924175"/>
          <a:ext cx="1397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公式" r:id="rId13" imgW="1287854" imgH="716070" progId="Equation.3">
                  <p:embed/>
                </p:oleObj>
              </mc:Choice>
              <mc:Fallback>
                <p:oleObj name="公式" r:id="rId13" imgW="1287854" imgH="716070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575" y="2924175"/>
                        <a:ext cx="1397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AutoShape 52"/>
          <p:cNvSpPr>
            <a:spLocks noChangeArrowheads="1"/>
          </p:cNvSpPr>
          <p:nvPr/>
        </p:nvSpPr>
        <p:spPr bwMode="auto">
          <a:xfrm>
            <a:off x="6135688" y="2470150"/>
            <a:ext cx="576262" cy="287338"/>
          </a:xfrm>
          <a:prstGeom prst="rightArrow">
            <a:avLst>
              <a:gd name="adj1" fmla="val 53648"/>
              <a:gd name="adj2" fmla="val 50138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9" name="AutoShape 53"/>
          <p:cNvSpPr>
            <a:spLocks noChangeArrowheads="1"/>
          </p:cNvSpPr>
          <p:nvPr/>
        </p:nvSpPr>
        <p:spPr bwMode="auto">
          <a:xfrm>
            <a:off x="6302375" y="3208338"/>
            <a:ext cx="576263" cy="287337"/>
          </a:xfrm>
          <a:prstGeom prst="rightArrow">
            <a:avLst>
              <a:gd name="adj1" fmla="val 53648"/>
              <a:gd name="adj2" fmla="val 50138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90" name="对象 1"/>
          <p:cNvGraphicFramePr>
            <a:graphicFrameLocks/>
          </p:cNvGraphicFramePr>
          <p:nvPr/>
        </p:nvGraphicFramePr>
        <p:xfrm>
          <a:off x="503238" y="476250"/>
          <a:ext cx="3289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公式" r:id="rId15" imgW="3169920" imgH="716070" progId="Equation.3">
                  <p:embed/>
                </p:oleObj>
              </mc:Choice>
              <mc:Fallback>
                <p:oleObj name="公式" r:id="rId15" imgW="3169920" imgH="716070" progId="Equation.3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76250"/>
                        <a:ext cx="3289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对象 2"/>
          <p:cNvGraphicFramePr>
            <a:graphicFrameLocks/>
          </p:cNvGraphicFramePr>
          <p:nvPr/>
        </p:nvGraphicFramePr>
        <p:xfrm>
          <a:off x="3925888" y="476250"/>
          <a:ext cx="33020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Equation" r:id="rId17" imgW="3192647" imgH="716070" progId="Equation.3">
                  <p:embed/>
                </p:oleObj>
              </mc:Choice>
              <mc:Fallback>
                <p:oleObj name="Equation" r:id="rId17" imgW="3192647" imgH="716070" progId="Equation.3">
                  <p:embed/>
                  <p:pic>
                    <p:nvPicPr>
                      <p:cNvPr id="0" name="对象 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476250"/>
                        <a:ext cx="33020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07950" y="73025"/>
            <a:ext cx="4483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运动电荷的磁场</a:t>
            </a:r>
            <a:r>
              <a:rPr kumimoji="1" lang="zh-CN" altLang="en-US" sz="2800" b="1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0835" name="Freeform 3"/>
          <p:cNvSpPr>
            <a:spLocks/>
          </p:cNvSpPr>
          <p:nvPr/>
        </p:nvSpPr>
        <p:spPr bwMode="auto">
          <a:xfrm>
            <a:off x="5227638" y="776288"/>
            <a:ext cx="1295400" cy="1295400"/>
          </a:xfrm>
          <a:custGeom>
            <a:avLst/>
            <a:gdLst>
              <a:gd name="T0" fmla="*/ 0 w 816"/>
              <a:gd name="T1" fmla="*/ 0 h 816"/>
              <a:gd name="T2" fmla="*/ 2147483646 w 816"/>
              <a:gd name="T3" fmla="*/ 2147483646 h 816"/>
              <a:gd name="T4" fmla="*/ 2147483646 w 816"/>
              <a:gd name="T5" fmla="*/ 2147483646 h 8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816">
                <a:moveTo>
                  <a:pt x="0" y="0"/>
                </a:moveTo>
                <a:cubicBezTo>
                  <a:pt x="220" y="28"/>
                  <a:pt x="440" y="56"/>
                  <a:pt x="576" y="192"/>
                </a:cubicBezTo>
                <a:cubicBezTo>
                  <a:pt x="712" y="328"/>
                  <a:pt x="764" y="572"/>
                  <a:pt x="816" y="816"/>
                </a:cubicBezTo>
              </a:path>
            </a:pathLst>
          </a:custGeom>
          <a:noFill/>
          <a:ln w="3810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36" name="Line 4"/>
          <p:cNvSpPr>
            <a:spLocks noChangeShapeType="1"/>
          </p:cNvSpPr>
          <p:nvPr/>
        </p:nvSpPr>
        <p:spPr bwMode="auto">
          <a:xfrm rot="-560826" flipH="1" flipV="1">
            <a:off x="6394450" y="1433513"/>
            <a:ext cx="53975" cy="4540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5797550" y="1631950"/>
          <a:ext cx="54451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Equation" r:id="rId3" imgW="480104" imgH="327765" progId="Equation.3">
                  <p:embed/>
                </p:oleObj>
              </mc:Choice>
              <mc:Fallback>
                <p:oleObj name="Equation" r:id="rId3" imgW="480104" imgH="32776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7550" y="1631950"/>
                        <a:ext cx="544513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838" name="Group 6"/>
          <p:cNvGrpSpPr>
            <a:grpSpLocks/>
          </p:cNvGrpSpPr>
          <p:nvPr/>
        </p:nvGrpSpPr>
        <p:grpSpPr bwMode="auto">
          <a:xfrm>
            <a:off x="6670675" y="488950"/>
            <a:ext cx="522288" cy="457200"/>
            <a:chOff x="1303" y="26"/>
            <a:chExt cx="329" cy="288"/>
          </a:xfrm>
        </p:grpSpPr>
        <p:sp>
          <p:nvSpPr>
            <p:cNvPr id="25635" name="Oval 7"/>
            <p:cNvSpPr>
              <a:spLocks noChangeArrowheads="1"/>
            </p:cNvSpPr>
            <p:nvPr/>
          </p:nvSpPr>
          <p:spPr bwMode="auto">
            <a:xfrm>
              <a:off x="1584" y="192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36" name="Text Box 8"/>
            <p:cNvSpPr txBox="1">
              <a:spLocks noChangeArrowheads="1"/>
            </p:cNvSpPr>
            <p:nvPr/>
          </p:nvSpPr>
          <p:spPr bwMode="auto">
            <a:xfrm>
              <a:off x="1303" y="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120841" name="Line 9"/>
          <p:cNvSpPr>
            <a:spLocks noChangeShapeType="1"/>
          </p:cNvSpPr>
          <p:nvPr/>
        </p:nvSpPr>
        <p:spPr bwMode="auto">
          <a:xfrm flipV="1">
            <a:off x="6477000" y="776288"/>
            <a:ext cx="685800" cy="1143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0842" name="Object 10"/>
          <p:cNvGraphicFramePr>
            <a:graphicFrameLocks noChangeAspect="1"/>
          </p:cNvGraphicFramePr>
          <p:nvPr/>
        </p:nvGraphicFramePr>
        <p:xfrm>
          <a:off x="6870700" y="132715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Equation" r:id="rId5" imgW="83805" imgH="106890" progId="Equation.3">
                  <p:embed/>
                </p:oleObj>
              </mc:Choice>
              <mc:Fallback>
                <p:oleObj name="Equation" r:id="rId5" imgW="83805" imgH="10689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132715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3" name="Object 11"/>
          <p:cNvGraphicFramePr>
            <a:graphicFrameLocks/>
          </p:cNvGraphicFramePr>
          <p:nvPr/>
        </p:nvGraphicFramePr>
        <p:xfrm>
          <a:off x="611188" y="908050"/>
          <a:ext cx="22701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Equation" r:id="rId7" imgW="2232438" imgH="807825" progId="Equation.3">
                  <p:embed/>
                </p:oleObj>
              </mc:Choice>
              <mc:Fallback>
                <p:oleObj name="Equation" r:id="rId7" imgW="2232438" imgH="80782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908050"/>
                        <a:ext cx="22701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844" name="Group 12"/>
          <p:cNvGrpSpPr>
            <a:grpSpLocks/>
          </p:cNvGrpSpPr>
          <p:nvPr/>
        </p:nvGrpSpPr>
        <p:grpSpPr bwMode="auto">
          <a:xfrm>
            <a:off x="6494463" y="3116263"/>
            <a:ext cx="1052512" cy="1003300"/>
            <a:chOff x="4514" y="2580"/>
            <a:chExt cx="663" cy="632"/>
          </a:xfrm>
        </p:grpSpPr>
        <p:sp>
          <p:nvSpPr>
            <p:cNvPr id="25633" name="AutoShape 13"/>
            <p:cNvSpPr>
              <a:spLocks noChangeArrowheads="1"/>
            </p:cNvSpPr>
            <p:nvPr/>
          </p:nvSpPr>
          <p:spPr bwMode="auto">
            <a:xfrm rot="-1262944">
              <a:off x="4514" y="2580"/>
              <a:ext cx="277" cy="632"/>
            </a:xfrm>
            <a:prstGeom prst="can">
              <a:avLst>
                <a:gd name="adj" fmla="val 41153"/>
              </a:avLst>
            </a:prstGeom>
            <a:solidFill>
              <a:srgbClr val="990000"/>
            </a:solidFill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5634" name="Object 14"/>
            <p:cNvGraphicFramePr>
              <a:graphicFrameLocks noChangeAspect="1"/>
            </p:cNvGraphicFramePr>
            <p:nvPr/>
          </p:nvGraphicFramePr>
          <p:xfrm>
            <a:off x="4841" y="2640"/>
            <a:ext cx="336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0" name="Equation" r:id="rId9" imgW="480104" imgH="327765" progId="Equation.3">
                    <p:embed/>
                  </p:oleObj>
                </mc:Choice>
                <mc:Fallback>
                  <p:oleObj name="Equation" r:id="rId9" imgW="480104" imgH="32776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1" y="2640"/>
                          <a:ext cx="336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0847" name="Group 15"/>
          <p:cNvGrpSpPr>
            <a:grpSpLocks/>
          </p:cNvGrpSpPr>
          <p:nvPr/>
        </p:nvGrpSpPr>
        <p:grpSpPr bwMode="auto">
          <a:xfrm>
            <a:off x="6602413" y="3327400"/>
            <a:ext cx="419100" cy="817563"/>
            <a:chOff x="4780" y="2581"/>
            <a:chExt cx="264" cy="515"/>
          </a:xfrm>
        </p:grpSpPr>
        <p:grpSp>
          <p:nvGrpSpPr>
            <p:cNvPr id="25629" name="Group 16"/>
            <p:cNvGrpSpPr>
              <a:grpSpLocks/>
            </p:cNvGrpSpPr>
            <p:nvPr/>
          </p:nvGrpSpPr>
          <p:grpSpPr bwMode="auto">
            <a:xfrm>
              <a:off x="4782" y="2731"/>
              <a:ext cx="262" cy="365"/>
              <a:chOff x="4782" y="2731"/>
              <a:chExt cx="262" cy="365"/>
            </a:xfrm>
          </p:grpSpPr>
          <p:sp>
            <p:nvSpPr>
              <p:cNvPr id="25631" name="Oval 17"/>
              <p:cNvSpPr>
                <a:spLocks noChangeArrowheads="1"/>
              </p:cNvSpPr>
              <p:nvPr/>
            </p:nvSpPr>
            <p:spPr bwMode="auto">
              <a:xfrm>
                <a:off x="4802" y="2830"/>
                <a:ext cx="194" cy="18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CC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632" name="Text Box 18"/>
              <p:cNvSpPr txBox="1">
                <a:spLocks noChangeArrowheads="1"/>
              </p:cNvSpPr>
              <p:nvPr/>
            </p:nvSpPr>
            <p:spPr bwMode="auto">
              <a:xfrm>
                <a:off x="4782" y="2731"/>
                <a:ext cx="26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32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sp>
          <p:nvSpPr>
            <p:cNvPr id="25630" name="Line 19"/>
            <p:cNvSpPr>
              <a:spLocks noChangeShapeType="1"/>
            </p:cNvSpPr>
            <p:nvPr/>
          </p:nvSpPr>
          <p:spPr bwMode="auto">
            <a:xfrm flipH="1" flipV="1">
              <a:off x="4780" y="2581"/>
              <a:ext cx="91" cy="249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0852" name="Text Box 20"/>
          <p:cNvSpPr txBox="1">
            <a:spLocks noChangeArrowheads="1"/>
          </p:cNvSpPr>
          <p:nvPr/>
        </p:nvSpPr>
        <p:spPr bwMode="auto">
          <a:xfrm>
            <a:off x="6235700" y="37544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rgbClr val="FFFF66"/>
                </a:solidFill>
                <a:latin typeface="Times New Roman" panose="02020603050405020304" pitchFamily="18" charset="0"/>
              </a:rPr>
              <a:t>q</a:t>
            </a:r>
          </a:p>
        </p:txBody>
      </p:sp>
      <p:grpSp>
        <p:nvGrpSpPr>
          <p:cNvPr id="120853" name="Group 21"/>
          <p:cNvGrpSpPr>
            <a:grpSpLocks/>
          </p:cNvGrpSpPr>
          <p:nvPr/>
        </p:nvGrpSpPr>
        <p:grpSpPr bwMode="auto">
          <a:xfrm>
            <a:off x="7021513" y="2349500"/>
            <a:ext cx="646112" cy="609600"/>
            <a:chOff x="5044" y="1968"/>
            <a:chExt cx="407" cy="384"/>
          </a:xfrm>
        </p:grpSpPr>
        <p:sp>
          <p:nvSpPr>
            <p:cNvPr id="25627" name="AutoShape 22"/>
            <p:cNvSpPr>
              <a:spLocks noChangeArrowheads="1"/>
            </p:cNvSpPr>
            <p:nvPr/>
          </p:nvSpPr>
          <p:spPr bwMode="auto">
            <a:xfrm>
              <a:off x="5044" y="1968"/>
              <a:ext cx="407" cy="384"/>
            </a:xfrm>
            <a:prstGeom prst="wedgeEllipseCallout">
              <a:avLst>
                <a:gd name="adj1" fmla="val -110690"/>
                <a:gd name="adj2" fmla="val 88801"/>
              </a:avLst>
            </a:prstGeom>
            <a:solidFill>
              <a:srgbClr val="006699"/>
            </a:solidFill>
            <a:ln w="1905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28" name="Text Box 23"/>
            <p:cNvSpPr txBox="1">
              <a:spLocks noChangeArrowheads="1"/>
            </p:cNvSpPr>
            <p:nvPr/>
          </p:nvSpPr>
          <p:spPr bwMode="auto">
            <a:xfrm>
              <a:off x="5139" y="2007"/>
              <a:ext cx="241" cy="327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graphicFrame>
        <p:nvGraphicFramePr>
          <p:cNvPr id="120856" name="Object 24"/>
          <p:cNvGraphicFramePr>
            <a:graphicFrameLocks/>
          </p:cNvGraphicFramePr>
          <p:nvPr/>
        </p:nvGraphicFramePr>
        <p:xfrm>
          <a:off x="585788" y="2028825"/>
          <a:ext cx="10287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" name="Equation" r:id="rId11" imgW="982936" imgH="784650" progId="Equation.3">
                  <p:embed/>
                </p:oleObj>
              </mc:Choice>
              <mc:Fallback>
                <p:oleObj name="Equation" r:id="rId11" imgW="982936" imgH="78465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2028825"/>
                        <a:ext cx="10287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7" name="Object 25"/>
          <p:cNvGraphicFramePr>
            <a:graphicFrameLocks/>
          </p:cNvGraphicFramePr>
          <p:nvPr/>
        </p:nvGraphicFramePr>
        <p:xfrm>
          <a:off x="1787525" y="2028825"/>
          <a:ext cx="1511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Equation" r:id="rId13" imgW="1470616" imgH="784650" progId="Equation.3">
                  <p:embed/>
                </p:oleObj>
              </mc:Choice>
              <mc:Fallback>
                <p:oleObj name="Equation" r:id="rId13" imgW="1470616" imgH="78465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2028825"/>
                        <a:ext cx="1511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8" name="Object 26"/>
          <p:cNvGraphicFramePr>
            <a:graphicFrameLocks/>
          </p:cNvGraphicFramePr>
          <p:nvPr/>
        </p:nvGraphicFramePr>
        <p:xfrm>
          <a:off x="3451225" y="2362200"/>
          <a:ext cx="1028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15" imgW="982936" imgH="281887" progId="Equation.3">
                  <p:embed/>
                </p:oleObj>
              </mc:Choice>
              <mc:Fallback>
                <p:oleObj name="Equation" r:id="rId15" imgW="982936" imgH="281887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2362200"/>
                        <a:ext cx="1028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9" name="Object 27"/>
          <p:cNvGraphicFramePr>
            <a:graphicFrameLocks/>
          </p:cNvGraphicFramePr>
          <p:nvPr/>
        </p:nvGraphicFramePr>
        <p:xfrm>
          <a:off x="661988" y="3068638"/>
          <a:ext cx="31083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Equation" r:id="rId17" imgW="3070964" imgH="807825" progId="Equation.3">
                  <p:embed/>
                </p:oleObj>
              </mc:Choice>
              <mc:Fallback>
                <p:oleObj name="Equation" r:id="rId17" imgW="3070964" imgH="80782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3068638"/>
                        <a:ext cx="31083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0" name="Text Box 28"/>
          <p:cNvSpPr txBox="1">
            <a:spLocks noChangeArrowheads="1"/>
          </p:cNvSpPr>
          <p:nvPr/>
        </p:nvSpPr>
        <p:spPr bwMode="auto">
          <a:xfrm>
            <a:off x="468313" y="4062413"/>
            <a:ext cx="360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电流元内总电荷数</a:t>
            </a:r>
          </a:p>
        </p:txBody>
      </p:sp>
      <p:graphicFrame>
        <p:nvGraphicFramePr>
          <p:cNvPr id="120861" name="Object 29"/>
          <p:cNvGraphicFramePr>
            <a:graphicFrameLocks/>
          </p:cNvGraphicFramePr>
          <p:nvPr/>
        </p:nvGraphicFramePr>
        <p:xfrm>
          <a:off x="3463925" y="4097338"/>
          <a:ext cx="146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Equation" r:id="rId19" imgW="1417113" imgH="281887" progId="Equation.3">
                  <p:embed/>
                </p:oleObj>
              </mc:Choice>
              <mc:Fallback>
                <p:oleObj name="Equation" r:id="rId19" imgW="1417113" imgH="281887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97338"/>
                        <a:ext cx="1460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862" name="Group 30"/>
          <p:cNvGrpSpPr>
            <a:grpSpLocks/>
          </p:cNvGrpSpPr>
          <p:nvPr/>
        </p:nvGrpSpPr>
        <p:grpSpPr bwMode="auto">
          <a:xfrm>
            <a:off x="3287713" y="1160463"/>
            <a:ext cx="1336675" cy="668337"/>
            <a:chOff x="2592" y="1860"/>
            <a:chExt cx="842" cy="421"/>
          </a:xfrm>
        </p:grpSpPr>
        <p:sp>
          <p:nvSpPr>
            <p:cNvPr id="25625" name="AutoShape 31"/>
            <p:cNvSpPr>
              <a:spLocks noChangeArrowheads="1"/>
            </p:cNvSpPr>
            <p:nvPr/>
          </p:nvSpPr>
          <p:spPr bwMode="auto">
            <a:xfrm>
              <a:off x="2592" y="1860"/>
              <a:ext cx="842" cy="421"/>
            </a:xfrm>
            <a:prstGeom prst="wedgeRectCallout">
              <a:avLst>
                <a:gd name="adj1" fmla="val -129454"/>
                <a:gd name="adj2" fmla="val 88718"/>
              </a:avLst>
            </a:prstGeom>
            <a:solidFill>
              <a:srgbClr val="006699"/>
            </a:solidFill>
            <a:ln w="19050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26" name="Text Box 32"/>
            <p:cNvSpPr txBox="1">
              <a:spLocks noChangeArrowheads="1"/>
            </p:cNvSpPr>
            <p:nvPr/>
          </p:nvSpPr>
          <p:spPr bwMode="auto">
            <a:xfrm>
              <a:off x="2626" y="1949"/>
              <a:ext cx="760" cy="25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 b="1">
                  <a:solidFill>
                    <a:schemeClr val="bg1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电荷密度</a:t>
              </a:r>
              <a:endPara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aphicFrame>
        <p:nvGraphicFramePr>
          <p:cNvPr id="120865" name="Object 33"/>
          <p:cNvGraphicFramePr>
            <a:graphicFrameLocks/>
          </p:cNvGraphicFramePr>
          <p:nvPr/>
        </p:nvGraphicFramePr>
        <p:xfrm>
          <a:off x="687388" y="4581525"/>
          <a:ext cx="28178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Equation" r:id="rId21" imgW="2773621" imgH="784650" progId="Equation.3">
                  <p:embed/>
                </p:oleObj>
              </mc:Choice>
              <mc:Fallback>
                <p:oleObj name="Equation" r:id="rId21" imgW="2773621" imgH="78465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4581525"/>
                        <a:ext cx="28178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685800" y="5865813"/>
            <a:ext cx="3829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一个电荷产生的磁场</a:t>
            </a:r>
          </a:p>
        </p:txBody>
      </p:sp>
      <p:graphicFrame>
        <p:nvGraphicFramePr>
          <p:cNvPr id="120867" name="Object 35"/>
          <p:cNvGraphicFramePr>
            <a:graphicFrameLocks noChangeAspect="1"/>
          </p:cNvGraphicFramePr>
          <p:nvPr/>
        </p:nvGraphicFramePr>
        <p:xfrm>
          <a:off x="3992563" y="5686425"/>
          <a:ext cx="2870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Equation" r:id="rId23" imgW="2827124" imgH="792690" progId="Equation.3">
                  <p:embed/>
                </p:oleObj>
              </mc:Choice>
              <mc:Fallback>
                <p:oleObj name="Equation" r:id="rId23" imgW="2827124" imgH="79269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5686425"/>
                        <a:ext cx="2870200" cy="838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4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291013"/>
            <a:ext cx="32702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52" grpId="0" autoUpdateAnimBg="0"/>
      <p:bldP spid="120860" grpId="0" autoUpdateAnimBg="0"/>
      <p:bldP spid="12086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2"/>
          <p:cNvSpPr>
            <a:spLocks noChangeArrowheads="1"/>
          </p:cNvSpPr>
          <p:nvPr/>
        </p:nvSpPr>
        <p:spPr bwMode="auto">
          <a:xfrm>
            <a:off x="28575" y="49213"/>
            <a:ext cx="914400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 sz="2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书中例题</a:t>
            </a:r>
            <a:r>
              <a:rPr lang="en-US" altLang="zh-CN" sz="2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9.7(p.375)</a:t>
            </a:r>
            <a:endParaRPr lang="en-US" altLang="zh-CN" sz="1100" b="1">
              <a:solidFill>
                <a:srgbClr val="FFC000"/>
              </a:solidFill>
            </a:endParaRPr>
          </a:p>
          <a:p>
            <a:pPr algn="l"/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0.1m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，带电量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1×10</a:t>
            </a:r>
            <a:r>
              <a:rPr lang="zh-CN" altLang="en-US" sz="2400" b="1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b="1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的均匀带电细棒，以速度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1m/s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轴正方向运动。当细棒运动到与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轴重合时，细棒下端与坐标原点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的距离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0.1m</a:t>
            </a:r>
            <a:endParaRPr lang="en-US" altLang="zh-CN" sz="1100" b="1">
              <a:solidFill>
                <a:schemeClr val="bg1"/>
              </a:solidFill>
            </a:endParaRPr>
          </a:p>
          <a:p>
            <a:pPr algn="l"/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求：此时坐标原点处磁感应强度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的大小。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133600"/>
            <a:ext cx="78390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573463"/>
            <a:ext cx="45910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868863"/>
            <a:ext cx="78771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8" name="Group 2"/>
          <p:cNvGrpSpPr>
            <a:grpSpLocks/>
          </p:cNvGrpSpPr>
          <p:nvPr/>
        </p:nvGrpSpPr>
        <p:grpSpPr bwMode="auto">
          <a:xfrm>
            <a:off x="5259388" y="2454275"/>
            <a:ext cx="3200400" cy="2990850"/>
            <a:chOff x="3072" y="1476"/>
            <a:chExt cx="2016" cy="1884"/>
          </a:xfrm>
        </p:grpSpPr>
        <p:grpSp>
          <p:nvGrpSpPr>
            <p:cNvPr id="27680" name="Group 3"/>
            <p:cNvGrpSpPr>
              <a:grpSpLocks/>
            </p:cNvGrpSpPr>
            <p:nvPr/>
          </p:nvGrpSpPr>
          <p:grpSpPr bwMode="auto">
            <a:xfrm>
              <a:off x="3072" y="1476"/>
              <a:ext cx="2016" cy="1884"/>
              <a:chOff x="3264" y="576"/>
              <a:chExt cx="2016" cy="1884"/>
            </a:xfrm>
          </p:grpSpPr>
          <p:sp>
            <p:nvSpPr>
              <p:cNvPr id="27686" name="Oval 4"/>
              <p:cNvSpPr>
                <a:spLocks noChangeArrowheads="1"/>
              </p:cNvSpPr>
              <p:nvPr/>
            </p:nvSpPr>
            <p:spPr bwMode="auto">
              <a:xfrm>
                <a:off x="3360" y="576"/>
                <a:ext cx="1872" cy="1872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687" name="Rectangle 5"/>
              <p:cNvSpPr>
                <a:spLocks noChangeArrowheads="1"/>
              </p:cNvSpPr>
              <p:nvPr/>
            </p:nvSpPr>
            <p:spPr bwMode="auto">
              <a:xfrm>
                <a:off x="3264" y="1548"/>
                <a:ext cx="2016" cy="912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688" name="Oval 6"/>
              <p:cNvSpPr>
                <a:spLocks noChangeArrowheads="1"/>
              </p:cNvSpPr>
              <p:nvPr/>
            </p:nvSpPr>
            <p:spPr bwMode="auto">
              <a:xfrm>
                <a:off x="3864" y="1080"/>
                <a:ext cx="864" cy="864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689" name="Rectangle 7"/>
              <p:cNvSpPr>
                <a:spLocks noChangeArrowheads="1"/>
              </p:cNvSpPr>
              <p:nvPr/>
            </p:nvSpPr>
            <p:spPr bwMode="auto">
              <a:xfrm>
                <a:off x="3804" y="1008"/>
                <a:ext cx="960" cy="528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690" name="Line 8"/>
              <p:cNvSpPr>
                <a:spLocks noChangeShapeType="1"/>
              </p:cNvSpPr>
              <p:nvPr/>
            </p:nvSpPr>
            <p:spPr bwMode="auto">
              <a:xfrm>
                <a:off x="3360" y="1536"/>
                <a:ext cx="516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91" name="Line 9"/>
              <p:cNvSpPr>
                <a:spLocks noChangeShapeType="1"/>
              </p:cNvSpPr>
              <p:nvPr/>
            </p:nvSpPr>
            <p:spPr bwMode="auto">
              <a:xfrm>
                <a:off x="4728" y="1536"/>
                <a:ext cx="516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681" name="Text Box 10"/>
            <p:cNvSpPr txBox="1">
              <a:spLocks noChangeArrowheads="1"/>
            </p:cNvSpPr>
            <p:nvPr/>
          </p:nvSpPr>
          <p:spPr bwMode="auto">
            <a:xfrm>
              <a:off x="3840" y="229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7682" name="Text Box 11"/>
            <p:cNvSpPr txBox="1">
              <a:spLocks noChangeArrowheads="1"/>
            </p:cNvSpPr>
            <p:nvPr/>
          </p:nvSpPr>
          <p:spPr bwMode="auto">
            <a:xfrm>
              <a:off x="4068" y="24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7683" name="Text Box 12"/>
            <p:cNvSpPr txBox="1">
              <a:spLocks noChangeArrowheads="1"/>
            </p:cNvSpPr>
            <p:nvPr/>
          </p:nvSpPr>
          <p:spPr bwMode="auto">
            <a:xfrm>
              <a:off x="4176" y="182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7684" name="Line 13"/>
            <p:cNvSpPr>
              <a:spLocks noChangeShapeType="1"/>
            </p:cNvSpPr>
            <p:nvPr/>
          </p:nvSpPr>
          <p:spPr bwMode="auto">
            <a:xfrm flipV="1">
              <a:off x="4092" y="1632"/>
              <a:ext cx="528" cy="81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7685" name="Line 14"/>
            <p:cNvSpPr>
              <a:spLocks noChangeShapeType="1"/>
            </p:cNvSpPr>
            <p:nvPr/>
          </p:nvSpPr>
          <p:spPr bwMode="auto">
            <a:xfrm>
              <a:off x="4080" y="2436"/>
              <a:ext cx="384" cy="24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1871" name="Text Box 15"/>
          <p:cNvSpPr txBox="1">
            <a:spLocks noChangeArrowheads="1"/>
          </p:cNvSpPr>
          <p:nvPr/>
        </p:nvSpPr>
        <p:spPr bwMode="auto">
          <a:xfrm>
            <a:off x="750888" y="461963"/>
            <a:ext cx="8091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如图的导线，已知电荷线密度为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，当绕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点以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转动时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72" name="Text Box 16"/>
          <p:cNvSpPr txBox="1">
            <a:spLocks noChangeArrowheads="1"/>
          </p:cNvSpPr>
          <p:nvPr/>
        </p:nvSpPr>
        <p:spPr bwMode="auto">
          <a:xfrm>
            <a:off x="287338" y="151606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121873" name="Text Box 17"/>
          <p:cNvSpPr txBox="1">
            <a:spLocks noChangeArrowheads="1"/>
          </p:cNvSpPr>
          <p:nvPr/>
        </p:nvSpPr>
        <p:spPr bwMode="auto">
          <a:xfrm>
            <a:off x="6675438" y="1885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1874" name="Text Box 18"/>
          <p:cNvSpPr txBox="1">
            <a:spLocks noChangeArrowheads="1"/>
          </p:cNvSpPr>
          <p:nvPr/>
        </p:nvSpPr>
        <p:spPr bwMode="auto">
          <a:xfrm>
            <a:off x="6738938" y="46418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1875" name="Text Box 19"/>
          <p:cNvSpPr txBox="1">
            <a:spLocks noChangeArrowheads="1"/>
          </p:cNvSpPr>
          <p:nvPr/>
        </p:nvSpPr>
        <p:spPr bwMode="auto">
          <a:xfrm>
            <a:off x="7807325" y="39687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1876" name="Text Box 20"/>
          <p:cNvSpPr txBox="1">
            <a:spLocks noChangeArrowheads="1"/>
          </p:cNvSpPr>
          <p:nvPr/>
        </p:nvSpPr>
        <p:spPr bwMode="auto">
          <a:xfrm>
            <a:off x="5576888" y="39782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1877" name="Rectangle 21"/>
          <p:cNvSpPr>
            <a:spLocks noChangeArrowheads="1"/>
          </p:cNvSpPr>
          <p:nvPr/>
        </p:nvSpPr>
        <p:spPr bwMode="auto">
          <a:xfrm rot="-1607654">
            <a:off x="6021388" y="2617788"/>
            <a:ext cx="220662" cy="130175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1878" name="Object 22"/>
          <p:cNvGraphicFramePr>
            <a:graphicFrameLocks/>
          </p:cNvGraphicFramePr>
          <p:nvPr/>
        </p:nvGraphicFramePr>
        <p:xfrm>
          <a:off x="5773738" y="2149475"/>
          <a:ext cx="3921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name="Equation" r:id="rId3" imgW="320070" imgH="312630" progId="Equation.3">
                  <p:embed/>
                </p:oleObj>
              </mc:Choice>
              <mc:Fallback>
                <p:oleObj name="Equation" r:id="rId3" imgW="320070" imgH="31263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738" y="2149475"/>
                        <a:ext cx="3921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79" name="Group 23"/>
          <p:cNvGrpSpPr>
            <a:grpSpLocks/>
          </p:cNvGrpSpPr>
          <p:nvPr/>
        </p:nvGrpSpPr>
        <p:grpSpPr bwMode="auto">
          <a:xfrm>
            <a:off x="6002338" y="2606675"/>
            <a:ext cx="884237" cy="1395413"/>
            <a:chOff x="3917" y="2660"/>
            <a:chExt cx="557" cy="879"/>
          </a:xfrm>
        </p:grpSpPr>
        <p:sp>
          <p:nvSpPr>
            <p:cNvPr id="27677" name="Line 24"/>
            <p:cNvSpPr>
              <a:spLocks noChangeShapeType="1"/>
            </p:cNvSpPr>
            <p:nvPr/>
          </p:nvSpPr>
          <p:spPr bwMode="auto">
            <a:xfrm>
              <a:off x="3917" y="2731"/>
              <a:ext cx="557" cy="808"/>
            </a:xfrm>
            <a:prstGeom prst="line">
              <a:avLst/>
            </a:prstGeom>
            <a:noFill/>
            <a:ln w="38100">
              <a:solidFill>
                <a:srgbClr val="CC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8" name="Line 25"/>
            <p:cNvSpPr>
              <a:spLocks noChangeShapeType="1"/>
            </p:cNvSpPr>
            <p:nvPr/>
          </p:nvSpPr>
          <p:spPr bwMode="auto">
            <a:xfrm>
              <a:off x="4086" y="2660"/>
              <a:ext cx="377" cy="879"/>
            </a:xfrm>
            <a:prstGeom prst="line">
              <a:avLst/>
            </a:prstGeom>
            <a:noFill/>
            <a:ln w="38100">
              <a:solidFill>
                <a:srgbClr val="CC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9" name="Freeform 26"/>
            <p:cNvSpPr>
              <a:spLocks/>
            </p:cNvSpPr>
            <p:nvPr/>
          </p:nvSpPr>
          <p:spPr bwMode="auto">
            <a:xfrm>
              <a:off x="4149" y="2997"/>
              <a:ext cx="64" cy="54"/>
            </a:xfrm>
            <a:custGeom>
              <a:avLst/>
              <a:gdLst>
                <a:gd name="T0" fmla="*/ 0 w 64"/>
                <a:gd name="T1" fmla="*/ 54 h 54"/>
                <a:gd name="T2" fmla="*/ 64 w 64"/>
                <a:gd name="T3" fmla="*/ 0 h 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4" h="54">
                  <a:moveTo>
                    <a:pt x="0" y="54"/>
                  </a:moveTo>
                  <a:cubicBezTo>
                    <a:pt x="14" y="1"/>
                    <a:pt x="9" y="0"/>
                    <a:pt x="64" y="0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1883" name="Object 27"/>
          <p:cNvGraphicFramePr>
            <a:graphicFrameLocks noChangeAspect="1"/>
          </p:cNvGraphicFramePr>
          <p:nvPr/>
        </p:nvGraphicFramePr>
        <p:xfrm>
          <a:off x="5873750" y="3163888"/>
          <a:ext cx="4572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name="Equation" r:id="rId5" imgW="365997" imgH="236010" progId="Equation.3">
                  <p:embed/>
                </p:oleObj>
              </mc:Choice>
              <mc:Fallback>
                <p:oleObj name="Equation" r:id="rId5" imgW="365997" imgH="23601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0" y="3163888"/>
                        <a:ext cx="45720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84" name="Text Box 28"/>
          <p:cNvSpPr txBox="1">
            <a:spLocks noChangeArrowheads="1"/>
          </p:cNvSpPr>
          <p:nvPr/>
        </p:nvSpPr>
        <p:spPr bwMode="auto">
          <a:xfrm>
            <a:off x="779463" y="1535113"/>
            <a:ext cx="126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线段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21885" name="Object 29"/>
          <p:cNvGraphicFramePr>
            <a:graphicFrameLocks/>
          </p:cNvGraphicFramePr>
          <p:nvPr/>
        </p:nvGraphicFramePr>
        <p:xfrm>
          <a:off x="1435100" y="2060575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7" imgW="2301092" imgH="312630" progId="Equation.3">
                  <p:embed/>
                </p:oleObj>
              </mc:Choice>
              <mc:Fallback>
                <p:oleObj name="Equation" r:id="rId7" imgW="2301092" imgH="31263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060575"/>
                        <a:ext cx="2374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6" name="Object 30"/>
          <p:cNvGraphicFramePr>
            <a:graphicFrameLocks/>
          </p:cNvGraphicFramePr>
          <p:nvPr/>
        </p:nvGraphicFramePr>
        <p:xfrm>
          <a:off x="1454150" y="2565400"/>
          <a:ext cx="22717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Equation" r:id="rId9" imgW="2194560" imgH="746813" progId="Equation.3">
                  <p:embed/>
                </p:oleObj>
              </mc:Choice>
              <mc:Fallback>
                <p:oleObj name="Equation" r:id="rId9" imgW="2194560" imgH="746813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2565400"/>
                        <a:ext cx="22717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87" name="Object 31"/>
          <p:cNvGraphicFramePr>
            <a:graphicFrameLocks/>
          </p:cNvGraphicFramePr>
          <p:nvPr/>
        </p:nvGraphicFramePr>
        <p:xfrm>
          <a:off x="2022475" y="3592513"/>
          <a:ext cx="15875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Equation" r:id="rId11" imgW="1508967" imgH="746813" progId="Equation.3">
                  <p:embed/>
                </p:oleObj>
              </mc:Choice>
              <mc:Fallback>
                <p:oleObj name="Equation" r:id="rId11" imgW="1508967" imgH="74681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3592513"/>
                        <a:ext cx="15875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88" name="Line 32"/>
          <p:cNvSpPr>
            <a:spLocks noChangeShapeType="1"/>
          </p:cNvSpPr>
          <p:nvPr/>
        </p:nvSpPr>
        <p:spPr bwMode="auto">
          <a:xfrm flipH="1">
            <a:off x="5389563" y="2743200"/>
            <a:ext cx="631825" cy="4222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889" name="Rectangle 33"/>
          <p:cNvSpPr>
            <a:spLocks noChangeArrowheads="1"/>
          </p:cNvSpPr>
          <p:nvPr/>
        </p:nvSpPr>
        <p:spPr bwMode="auto">
          <a:xfrm>
            <a:off x="762000" y="1012825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点的磁感应强度</a:t>
            </a:r>
          </a:p>
        </p:txBody>
      </p:sp>
      <p:sp>
        <p:nvSpPr>
          <p:cNvPr id="121890" name="Rectangle 34"/>
          <p:cNvSpPr>
            <a:spLocks noChangeArrowheads="1"/>
          </p:cNvSpPr>
          <p:nvPr/>
        </p:nvSpPr>
        <p:spPr bwMode="auto">
          <a:xfrm>
            <a:off x="263525" y="46196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</a:p>
        </p:txBody>
      </p:sp>
      <p:sp>
        <p:nvSpPr>
          <p:cNvPr id="121891" name="Rectangle 35"/>
          <p:cNvSpPr>
            <a:spLocks noChangeArrowheads="1"/>
          </p:cNvSpPr>
          <p:nvPr/>
        </p:nvSpPr>
        <p:spPr bwMode="auto">
          <a:xfrm>
            <a:off x="263525" y="10128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求</a:t>
            </a:r>
          </a:p>
        </p:txBody>
      </p:sp>
      <p:graphicFrame>
        <p:nvGraphicFramePr>
          <p:cNvPr id="121892" name="Object 36"/>
          <p:cNvGraphicFramePr>
            <a:graphicFrameLocks/>
          </p:cNvGraphicFramePr>
          <p:nvPr/>
        </p:nvGraphicFramePr>
        <p:xfrm>
          <a:off x="5164138" y="3216275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Equation" r:id="rId13" imgW="144884" imgH="220875" progId="Equation.3">
                  <p:embed/>
                </p:oleObj>
              </mc:Choice>
              <mc:Fallback>
                <p:oleObj name="Equation" r:id="rId13" imgW="144884" imgH="220875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3216275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93" name="Group 37"/>
          <p:cNvGrpSpPr>
            <a:grpSpLocks/>
          </p:cNvGrpSpPr>
          <p:nvPr/>
        </p:nvGrpSpPr>
        <p:grpSpPr bwMode="auto">
          <a:xfrm>
            <a:off x="7983538" y="2606675"/>
            <a:ext cx="457200" cy="914400"/>
            <a:chOff x="4848" y="2376"/>
            <a:chExt cx="288" cy="576"/>
          </a:xfrm>
        </p:grpSpPr>
        <p:sp>
          <p:nvSpPr>
            <p:cNvPr id="27675" name="Text Box 38"/>
            <p:cNvSpPr txBox="1">
              <a:spLocks noChangeArrowheads="1"/>
            </p:cNvSpPr>
            <p:nvPr/>
          </p:nvSpPr>
          <p:spPr bwMode="auto">
            <a:xfrm>
              <a:off x="4848" y="2376"/>
              <a:ext cx="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400" b="1" i="1">
                  <a:solidFill>
                    <a:srgbClr val="66FF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</a:p>
          </p:txBody>
        </p:sp>
        <p:sp>
          <p:nvSpPr>
            <p:cNvPr id="27676" name="Freeform 39"/>
            <p:cNvSpPr>
              <a:spLocks/>
            </p:cNvSpPr>
            <p:nvPr/>
          </p:nvSpPr>
          <p:spPr bwMode="auto">
            <a:xfrm>
              <a:off x="4992" y="2664"/>
              <a:ext cx="144" cy="288"/>
            </a:xfrm>
            <a:custGeom>
              <a:avLst/>
              <a:gdLst>
                <a:gd name="T0" fmla="*/ 144 w 144"/>
                <a:gd name="T1" fmla="*/ 288 h 288"/>
                <a:gd name="T2" fmla="*/ 92 w 144"/>
                <a:gd name="T3" fmla="*/ 115 h 288"/>
                <a:gd name="T4" fmla="*/ 0 w 144"/>
                <a:gd name="T5" fmla="*/ 0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288">
                  <a:moveTo>
                    <a:pt x="144" y="288"/>
                  </a:moveTo>
                  <a:cubicBezTo>
                    <a:pt x="135" y="259"/>
                    <a:pt x="116" y="163"/>
                    <a:pt x="92" y="115"/>
                  </a:cubicBezTo>
                  <a:cubicBezTo>
                    <a:pt x="68" y="67"/>
                    <a:pt x="19" y="2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21896" name="Object 40"/>
          <p:cNvGraphicFramePr>
            <a:graphicFrameLocks/>
          </p:cNvGraphicFramePr>
          <p:nvPr/>
        </p:nvGraphicFramePr>
        <p:xfrm>
          <a:off x="1181100" y="4581525"/>
          <a:ext cx="37068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公式" r:id="rId15" imgW="3634873" imgH="746813" progId="Equation.3">
                  <p:embed/>
                </p:oleObj>
              </mc:Choice>
              <mc:Fallback>
                <p:oleObj name="公式" r:id="rId15" imgW="3634873" imgH="746813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581525"/>
                        <a:ext cx="37068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97" name="Text Box 41"/>
          <p:cNvSpPr txBox="1">
            <a:spLocks noChangeArrowheads="1"/>
          </p:cNvSpPr>
          <p:nvPr/>
        </p:nvSpPr>
        <p:spPr bwMode="auto">
          <a:xfrm>
            <a:off x="971550" y="5857875"/>
            <a:ext cx="126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线段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21898" name="Text Box 42"/>
          <p:cNvSpPr txBox="1">
            <a:spLocks noChangeArrowheads="1"/>
          </p:cNvSpPr>
          <p:nvPr/>
        </p:nvSpPr>
        <p:spPr bwMode="auto">
          <a:xfrm>
            <a:off x="2063750" y="5840413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同理</a:t>
            </a:r>
          </a:p>
        </p:txBody>
      </p:sp>
      <p:graphicFrame>
        <p:nvGraphicFramePr>
          <p:cNvPr id="121899" name="Object 43"/>
          <p:cNvGraphicFramePr>
            <a:graphicFrameLocks/>
          </p:cNvGraphicFramePr>
          <p:nvPr/>
        </p:nvGraphicFramePr>
        <p:xfrm>
          <a:off x="3214688" y="5661025"/>
          <a:ext cx="17891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17" imgW="1706880" imgH="746813" progId="Equation.3">
                  <p:embed/>
                </p:oleObj>
              </mc:Choice>
              <mc:Fallback>
                <p:oleObj name="Equation" r:id="rId17" imgW="1706880" imgH="746813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5661025"/>
                        <a:ext cx="17891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71" grpId="0" autoUpdateAnimBg="0"/>
      <p:bldP spid="121872" grpId="0" autoUpdateAnimBg="0"/>
      <p:bldP spid="121873" grpId="0" autoUpdateAnimBg="0"/>
      <p:bldP spid="121874" grpId="0" autoUpdateAnimBg="0"/>
      <p:bldP spid="121875" grpId="0" autoUpdateAnimBg="0"/>
      <p:bldP spid="121876" grpId="0" autoUpdateAnimBg="0"/>
      <p:bldP spid="121877" grpId="0" animBg="1"/>
      <p:bldP spid="121884" grpId="0" autoUpdateAnimBg="0"/>
      <p:bldP spid="121889" grpId="0" autoUpdateAnimBg="0"/>
      <p:bldP spid="121890" grpId="0" autoUpdateAnimBg="0"/>
      <p:bldP spid="121891" grpId="0" autoUpdateAnimBg="0"/>
      <p:bldP spid="121897" grpId="0" autoUpdateAnimBg="0"/>
      <p:bldP spid="12189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82" name="Group 2"/>
          <p:cNvGrpSpPr>
            <a:grpSpLocks/>
          </p:cNvGrpSpPr>
          <p:nvPr/>
        </p:nvGrpSpPr>
        <p:grpSpPr bwMode="auto">
          <a:xfrm>
            <a:off x="5410200" y="819150"/>
            <a:ext cx="3295650" cy="3559175"/>
            <a:chOff x="3072" y="1922"/>
            <a:chExt cx="2076" cy="2242"/>
          </a:xfrm>
        </p:grpSpPr>
        <p:grpSp>
          <p:nvGrpSpPr>
            <p:cNvPr id="28694" name="Group 3"/>
            <p:cNvGrpSpPr>
              <a:grpSpLocks/>
            </p:cNvGrpSpPr>
            <p:nvPr/>
          </p:nvGrpSpPr>
          <p:grpSpPr bwMode="auto">
            <a:xfrm>
              <a:off x="3132" y="2280"/>
              <a:ext cx="2016" cy="1884"/>
              <a:chOff x="3072" y="1476"/>
              <a:chExt cx="2016" cy="1884"/>
            </a:xfrm>
          </p:grpSpPr>
          <p:grpSp>
            <p:nvGrpSpPr>
              <p:cNvPr id="28711" name="Group 4"/>
              <p:cNvGrpSpPr>
                <a:grpSpLocks/>
              </p:cNvGrpSpPr>
              <p:nvPr/>
            </p:nvGrpSpPr>
            <p:grpSpPr bwMode="auto">
              <a:xfrm>
                <a:off x="3072" y="1476"/>
                <a:ext cx="2016" cy="1884"/>
                <a:chOff x="3264" y="576"/>
                <a:chExt cx="2016" cy="1884"/>
              </a:xfrm>
            </p:grpSpPr>
            <p:sp>
              <p:nvSpPr>
                <p:cNvPr id="28717" name="Oval 5"/>
                <p:cNvSpPr>
                  <a:spLocks noChangeArrowheads="1"/>
                </p:cNvSpPr>
                <p:nvPr/>
              </p:nvSpPr>
              <p:spPr bwMode="auto">
                <a:xfrm>
                  <a:off x="3360" y="576"/>
                  <a:ext cx="1872" cy="1872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8718" name="Rectangle 6"/>
                <p:cNvSpPr>
                  <a:spLocks noChangeArrowheads="1"/>
                </p:cNvSpPr>
                <p:nvPr/>
              </p:nvSpPr>
              <p:spPr bwMode="auto">
                <a:xfrm>
                  <a:off x="3264" y="1548"/>
                  <a:ext cx="2016" cy="912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8719" name="Oval 7"/>
                <p:cNvSpPr>
                  <a:spLocks noChangeArrowheads="1"/>
                </p:cNvSpPr>
                <p:nvPr/>
              </p:nvSpPr>
              <p:spPr bwMode="auto">
                <a:xfrm>
                  <a:off x="3864" y="1080"/>
                  <a:ext cx="864" cy="864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8720" name="Rectangle 8"/>
                <p:cNvSpPr>
                  <a:spLocks noChangeArrowheads="1"/>
                </p:cNvSpPr>
                <p:nvPr/>
              </p:nvSpPr>
              <p:spPr bwMode="auto">
                <a:xfrm>
                  <a:off x="3804" y="1008"/>
                  <a:ext cx="960" cy="528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8721" name="Line 9"/>
                <p:cNvSpPr>
                  <a:spLocks noChangeShapeType="1"/>
                </p:cNvSpPr>
                <p:nvPr/>
              </p:nvSpPr>
              <p:spPr bwMode="auto">
                <a:xfrm>
                  <a:off x="3360" y="1536"/>
                  <a:ext cx="516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22" name="Line 10"/>
                <p:cNvSpPr>
                  <a:spLocks noChangeShapeType="1"/>
                </p:cNvSpPr>
                <p:nvPr/>
              </p:nvSpPr>
              <p:spPr bwMode="auto">
                <a:xfrm>
                  <a:off x="4728" y="1536"/>
                  <a:ext cx="516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8712" name="Text Box 11"/>
              <p:cNvSpPr txBox="1">
                <a:spLocks noChangeArrowheads="1"/>
              </p:cNvSpPr>
              <p:nvPr/>
            </p:nvSpPr>
            <p:spPr bwMode="auto">
              <a:xfrm>
                <a:off x="3840" y="229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8713" name="Text Box 12"/>
              <p:cNvSpPr txBox="1">
                <a:spLocks noChangeArrowheads="1"/>
              </p:cNvSpPr>
              <p:nvPr/>
            </p:nvSpPr>
            <p:spPr bwMode="auto">
              <a:xfrm>
                <a:off x="4068" y="246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28714" name="Text Box 13"/>
              <p:cNvSpPr txBox="1">
                <a:spLocks noChangeArrowheads="1"/>
              </p:cNvSpPr>
              <p:nvPr/>
            </p:nvSpPr>
            <p:spPr bwMode="auto">
              <a:xfrm>
                <a:off x="4176" y="182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28715" name="Line 14"/>
              <p:cNvSpPr>
                <a:spLocks noChangeShapeType="1"/>
              </p:cNvSpPr>
              <p:nvPr/>
            </p:nvSpPr>
            <p:spPr bwMode="auto">
              <a:xfrm flipV="1">
                <a:off x="4092" y="1632"/>
                <a:ext cx="528" cy="81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716" name="Line 15"/>
              <p:cNvSpPr>
                <a:spLocks noChangeShapeType="1"/>
              </p:cNvSpPr>
              <p:nvPr/>
            </p:nvSpPr>
            <p:spPr bwMode="auto">
              <a:xfrm>
                <a:off x="4080" y="2436"/>
                <a:ext cx="384" cy="24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695" name="Text Box 16"/>
            <p:cNvSpPr txBox="1">
              <a:spLocks noChangeArrowheads="1"/>
            </p:cNvSpPr>
            <p:nvPr/>
          </p:nvSpPr>
          <p:spPr bwMode="auto">
            <a:xfrm>
              <a:off x="4024" y="192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696" name="Text Box 17"/>
            <p:cNvSpPr txBox="1">
              <a:spLocks noChangeArrowheads="1"/>
            </p:cNvSpPr>
            <p:nvPr/>
          </p:nvSpPr>
          <p:spPr bwMode="auto">
            <a:xfrm>
              <a:off x="4064" y="365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8697" name="Text Box 18"/>
            <p:cNvSpPr txBox="1">
              <a:spLocks noChangeArrowheads="1"/>
            </p:cNvSpPr>
            <p:nvPr/>
          </p:nvSpPr>
          <p:spPr bwMode="auto">
            <a:xfrm>
              <a:off x="4737" y="323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698" name="Text Box 19"/>
            <p:cNvSpPr txBox="1">
              <a:spLocks noChangeArrowheads="1"/>
            </p:cNvSpPr>
            <p:nvPr/>
          </p:nvSpPr>
          <p:spPr bwMode="auto">
            <a:xfrm>
              <a:off x="3332" y="32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8699" name="Rectangle 20"/>
            <p:cNvSpPr>
              <a:spLocks noChangeArrowheads="1"/>
            </p:cNvSpPr>
            <p:nvPr/>
          </p:nvSpPr>
          <p:spPr bwMode="auto">
            <a:xfrm rot="-1607654">
              <a:off x="3612" y="2383"/>
              <a:ext cx="139" cy="82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8700" name="Object 21"/>
            <p:cNvGraphicFramePr>
              <a:graphicFrameLocks/>
            </p:cNvGraphicFramePr>
            <p:nvPr/>
          </p:nvGraphicFramePr>
          <p:xfrm>
            <a:off x="3456" y="2088"/>
            <a:ext cx="247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3" name="Equation" r:id="rId3" imgW="320070" imgH="312630" progId="Equation.3">
                    <p:embed/>
                  </p:oleObj>
                </mc:Choice>
                <mc:Fallback>
                  <p:oleObj name="Equation" r:id="rId3" imgW="320070" imgH="312630" progId="Equation.3">
                    <p:embed/>
                    <p:pic>
                      <p:nvPicPr>
                        <p:cNvPr id="0" name="Objec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088"/>
                          <a:ext cx="247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01" name="Group 22"/>
            <p:cNvGrpSpPr>
              <a:grpSpLocks/>
            </p:cNvGrpSpPr>
            <p:nvPr/>
          </p:nvGrpSpPr>
          <p:grpSpPr bwMode="auto">
            <a:xfrm>
              <a:off x="3600" y="2376"/>
              <a:ext cx="557" cy="879"/>
              <a:chOff x="3917" y="2660"/>
              <a:chExt cx="557" cy="879"/>
            </a:xfrm>
          </p:grpSpPr>
          <p:sp>
            <p:nvSpPr>
              <p:cNvPr id="28708" name="Line 23"/>
              <p:cNvSpPr>
                <a:spLocks noChangeShapeType="1"/>
              </p:cNvSpPr>
              <p:nvPr/>
            </p:nvSpPr>
            <p:spPr bwMode="auto">
              <a:xfrm>
                <a:off x="3917" y="2731"/>
                <a:ext cx="557" cy="808"/>
              </a:xfrm>
              <a:prstGeom prst="line">
                <a:avLst/>
              </a:prstGeom>
              <a:noFill/>
              <a:ln w="38100">
                <a:solidFill>
                  <a:srgbClr val="CC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9" name="Line 24"/>
              <p:cNvSpPr>
                <a:spLocks noChangeShapeType="1"/>
              </p:cNvSpPr>
              <p:nvPr/>
            </p:nvSpPr>
            <p:spPr bwMode="auto">
              <a:xfrm>
                <a:off x="4086" y="2660"/>
                <a:ext cx="377" cy="879"/>
              </a:xfrm>
              <a:prstGeom prst="line">
                <a:avLst/>
              </a:prstGeom>
              <a:noFill/>
              <a:ln w="38100">
                <a:solidFill>
                  <a:srgbClr val="CC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0" name="Freeform 25"/>
              <p:cNvSpPr>
                <a:spLocks/>
              </p:cNvSpPr>
              <p:nvPr/>
            </p:nvSpPr>
            <p:spPr bwMode="auto">
              <a:xfrm>
                <a:off x="4149" y="2997"/>
                <a:ext cx="64" cy="54"/>
              </a:xfrm>
              <a:custGeom>
                <a:avLst/>
                <a:gdLst>
                  <a:gd name="T0" fmla="*/ 0 w 64"/>
                  <a:gd name="T1" fmla="*/ 54 h 54"/>
                  <a:gd name="T2" fmla="*/ 64 w 64"/>
                  <a:gd name="T3" fmla="*/ 0 h 5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4" h="54">
                    <a:moveTo>
                      <a:pt x="0" y="54"/>
                    </a:moveTo>
                    <a:cubicBezTo>
                      <a:pt x="14" y="1"/>
                      <a:pt x="9" y="0"/>
                      <a:pt x="64" y="0"/>
                    </a:cubicBezTo>
                  </a:path>
                </a:pathLst>
              </a:custGeom>
              <a:noFill/>
              <a:ln w="38100" cmpd="sng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8702" name="Object 26"/>
            <p:cNvGraphicFramePr>
              <a:graphicFrameLocks noChangeAspect="1"/>
            </p:cNvGraphicFramePr>
            <p:nvPr/>
          </p:nvGraphicFramePr>
          <p:xfrm>
            <a:off x="3519" y="2727"/>
            <a:ext cx="288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4" name="Equation" r:id="rId5" imgW="365997" imgH="236010" progId="Equation.3">
                    <p:embed/>
                  </p:oleObj>
                </mc:Choice>
                <mc:Fallback>
                  <p:oleObj name="Equation" r:id="rId5" imgW="365997" imgH="23601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9" y="2727"/>
                          <a:ext cx="288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 flipH="1">
              <a:off x="3214" y="2462"/>
              <a:ext cx="398" cy="26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704" name="Object 28"/>
            <p:cNvGraphicFramePr>
              <a:graphicFrameLocks/>
            </p:cNvGraphicFramePr>
            <p:nvPr/>
          </p:nvGraphicFramePr>
          <p:xfrm>
            <a:off x="3072" y="2760"/>
            <a:ext cx="145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5" name="Equation" r:id="rId7" imgW="144884" imgH="220875" progId="Equation.3">
                    <p:embed/>
                  </p:oleObj>
                </mc:Choice>
                <mc:Fallback>
                  <p:oleObj name="Equation" r:id="rId7" imgW="144884" imgH="220875" progId="Equation.3">
                    <p:embed/>
                    <p:pic>
                      <p:nvPicPr>
                        <p:cNvPr id="0" name="Object 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760"/>
                          <a:ext cx="14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05" name="Group 29"/>
            <p:cNvGrpSpPr>
              <a:grpSpLocks/>
            </p:cNvGrpSpPr>
            <p:nvPr/>
          </p:nvGrpSpPr>
          <p:grpSpPr bwMode="auto">
            <a:xfrm>
              <a:off x="4848" y="2376"/>
              <a:ext cx="288" cy="576"/>
              <a:chOff x="4848" y="2376"/>
              <a:chExt cx="288" cy="576"/>
            </a:xfrm>
          </p:grpSpPr>
          <p:sp>
            <p:nvSpPr>
              <p:cNvPr id="28706" name="Text Box 30"/>
              <p:cNvSpPr txBox="1">
                <a:spLocks noChangeArrowheads="1"/>
              </p:cNvSpPr>
              <p:nvPr/>
            </p:nvSpPr>
            <p:spPr bwMode="auto">
              <a:xfrm>
                <a:off x="4848" y="237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zh-CN" altLang="en-US" sz="2400" b="1" i="1">
                    <a:solidFill>
                      <a:srgbClr val="66FF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</a:p>
            </p:txBody>
          </p:sp>
          <p:sp>
            <p:nvSpPr>
              <p:cNvPr id="28707" name="Freeform 31"/>
              <p:cNvSpPr>
                <a:spLocks/>
              </p:cNvSpPr>
              <p:nvPr/>
            </p:nvSpPr>
            <p:spPr bwMode="auto">
              <a:xfrm>
                <a:off x="4992" y="2664"/>
                <a:ext cx="144" cy="288"/>
              </a:xfrm>
              <a:custGeom>
                <a:avLst/>
                <a:gdLst>
                  <a:gd name="T0" fmla="*/ 144 w 144"/>
                  <a:gd name="T1" fmla="*/ 288 h 288"/>
                  <a:gd name="T2" fmla="*/ 92 w 144"/>
                  <a:gd name="T3" fmla="*/ 115 h 288"/>
                  <a:gd name="T4" fmla="*/ 0 w 144"/>
                  <a:gd name="T5" fmla="*/ 0 h 28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288">
                    <a:moveTo>
                      <a:pt x="144" y="288"/>
                    </a:moveTo>
                    <a:cubicBezTo>
                      <a:pt x="135" y="259"/>
                      <a:pt x="116" y="163"/>
                      <a:pt x="92" y="115"/>
                    </a:cubicBezTo>
                    <a:cubicBezTo>
                      <a:pt x="68" y="67"/>
                      <a:pt x="19" y="24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2912" name="Rectangle 32"/>
          <p:cNvSpPr>
            <a:spLocks noChangeArrowheads="1"/>
          </p:cNvSpPr>
          <p:nvPr/>
        </p:nvSpPr>
        <p:spPr bwMode="auto">
          <a:xfrm>
            <a:off x="8178800" y="2863850"/>
            <a:ext cx="146050" cy="1016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2913" name="Group 33"/>
          <p:cNvGrpSpPr>
            <a:grpSpLocks/>
          </p:cNvGrpSpPr>
          <p:nvPr/>
        </p:nvGrpSpPr>
        <p:grpSpPr bwMode="auto">
          <a:xfrm>
            <a:off x="8228013" y="2054225"/>
            <a:ext cx="230187" cy="860425"/>
            <a:chOff x="5183" y="1282"/>
            <a:chExt cx="145" cy="542"/>
          </a:xfrm>
        </p:grpSpPr>
        <p:graphicFrame>
          <p:nvGraphicFramePr>
            <p:cNvPr id="28692" name="Object 34"/>
            <p:cNvGraphicFramePr>
              <a:graphicFrameLocks/>
            </p:cNvGraphicFramePr>
            <p:nvPr/>
          </p:nvGraphicFramePr>
          <p:xfrm>
            <a:off x="5183" y="1282"/>
            <a:ext cx="145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6" name="Equation" r:id="rId9" imgW="144884" imgH="220875" progId="Equation.3">
                    <p:embed/>
                  </p:oleObj>
                </mc:Choice>
                <mc:Fallback>
                  <p:oleObj name="Equation" r:id="rId9" imgW="144884" imgH="220875" progId="Equation.3">
                    <p:embed/>
                    <p:pic>
                      <p:nvPicPr>
                        <p:cNvPr id="0" name="Object 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3" y="1282"/>
                          <a:ext cx="14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3" name="Line 35"/>
            <p:cNvSpPr>
              <a:spLocks noChangeShapeType="1"/>
            </p:cNvSpPr>
            <p:nvPr/>
          </p:nvSpPr>
          <p:spPr bwMode="auto">
            <a:xfrm flipV="1">
              <a:off x="5247" y="1488"/>
              <a:ext cx="0" cy="33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2916" name="Group 36"/>
          <p:cNvGrpSpPr>
            <a:grpSpLocks/>
          </p:cNvGrpSpPr>
          <p:nvPr/>
        </p:nvGrpSpPr>
        <p:grpSpPr bwMode="auto">
          <a:xfrm>
            <a:off x="7308850" y="2592388"/>
            <a:ext cx="381000" cy="381000"/>
            <a:chOff x="4483" y="1309"/>
            <a:chExt cx="240" cy="240"/>
          </a:xfrm>
        </p:grpSpPr>
        <p:sp>
          <p:nvSpPr>
            <p:cNvPr id="28690" name="Oval 37"/>
            <p:cNvSpPr>
              <a:spLocks noChangeArrowheads="1"/>
            </p:cNvSpPr>
            <p:nvPr/>
          </p:nvSpPr>
          <p:spPr bwMode="auto">
            <a:xfrm>
              <a:off x="4483" y="1309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91" name="Oval 38"/>
            <p:cNvSpPr>
              <a:spLocks noChangeArrowheads="1"/>
            </p:cNvSpPr>
            <p:nvPr/>
          </p:nvSpPr>
          <p:spPr bwMode="auto">
            <a:xfrm>
              <a:off x="4575" y="1410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22919" name="Object 39"/>
          <p:cNvGraphicFramePr>
            <a:graphicFrameLocks/>
          </p:cNvGraphicFramePr>
          <p:nvPr/>
        </p:nvGraphicFramePr>
        <p:xfrm>
          <a:off x="7620000" y="2286000"/>
          <a:ext cx="431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Equation" r:id="rId11" imgW="350372" imgH="281887" progId="Equation.3">
                  <p:embed/>
                </p:oleObj>
              </mc:Choice>
              <mc:Fallback>
                <p:oleObj name="Equation" r:id="rId11" imgW="350372" imgH="281887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286000"/>
                        <a:ext cx="431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0" name="Text Box 40"/>
          <p:cNvSpPr txBox="1">
            <a:spLocks noChangeArrowheads="1"/>
          </p:cNvSpPr>
          <p:nvPr/>
        </p:nvSpPr>
        <p:spPr bwMode="auto">
          <a:xfrm>
            <a:off x="779463" y="549275"/>
            <a:ext cx="126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线段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22921" name="Object 41"/>
          <p:cNvGraphicFramePr>
            <a:graphicFrameLocks/>
          </p:cNvGraphicFramePr>
          <p:nvPr/>
        </p:nvGraphicFramePr>
        <p:xfrm>
          <a:off x="1995488" y="606425"/>
          <a:ext cx="12811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13" imgW="1204049" imgH="312630" progId="Equation.3">
                  <p:embed/>
                </p:oleObj>
              </mc:Choice>
              <mc:Fallback>
                <p:oleObj name="Equation" r:id="rId13" imgW="1204049" imgH="31263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606425"/>
                        <a:ext cx="12811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2" name="Object 42"/>
          <p:cNvGraphicFramePr>
            <a:graphicFrameLocks/>
          </p:cNvGraphicFramePr>
          <p:nvPr/>
        </p:nvGraphicFramePr>
        <p:xfrm>
          <a:off x="860425" y="1268413"/>
          <a:ext cx="2451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15" imgW="2377322" imgH="746813" progId="Equation.3">
                  <p:embed/>
                </p:oleObj>
              </mc:Choice>
              <mc:Fallback>
                <p:oleObj name="Equation" r:id="rId15" imgW="2377322" imgH="746813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268413"/>
                        <a:ext cx="2451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3" name="Object 43"/>
          <p:cNvGraphicFramePr>
            <a:graphicFrameLocks/>
          </p:cNvGraphicFramePr>
          <p:nvPr/>
        </p:nvGraphicFramePr>
        <p:xfrm>
          <a:off x="3475038" y="1287463"/>
          <a:ext cx="15478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17" imgW="1470616" imgH="746813" progId="Equation.3">
                  <p:embed/>
                </p:oleObj>
              </mc:Choice>
              <mc:Fallback>
                <p:oleObj name="Equation" r:id="rId17" imgW="1470616" imgH="746813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1287463"/>
                        <a:ext cx="15478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4" name="Object 44"/>
          <p:cNvGraphicFramePr>
            <a:graphicFrameLocks/>
          </p:cNvGraphicFramePr>
          <p:nvPr/>
        </p:nvGraphicFramePr>
        <p:xfrm>
          <a:off x="862013" y="2492375"/>
          <a:ext cx="3924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Equation" r:id="rId19" imgW="3840362" imgH="746813" progId="Equation.3">
                  <p:embed/>
                </p:oleObj>
              </mc:Choice>
              <mc:Fallback>
                <p:oleObj name="Equation" r:id="rId19" imgW="3840362" imgH="746813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2492375"/>
                        <a:ext cx="3924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5" name="Text Box 45"/>
          <p:cNvSpPr txBox="1">
            <a:spLocks noChangeArrowheads="1"/>
          </p:cNvSpPr>
          <p:nvPr/>
        </p:nvSpPr>
        <p:spPr bwMode="auto">
          <a:xfrm>
            <a:off x="762000" y="4003675"/>
            <a:ext cx="126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线段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22926" name="Text Box 46"/>
          <p:cNvSpPr txBox="1">
            <a:spLocks noChangeArrowheads="1"/>
          </p:cNvSpPr>
          <p:nvPr/>
        </p:nvSpPr>
        <p:spPr bwMode="auto">
          <a:xfrm>
            <a:off x="1905000" y="3968750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同理</a:t>
            </a:r>
          </a:p>
        </p:txBody>
      </p:sp>
      <p:graphicFrame>
        <p:nvGraphicFramePr>
          <p:cNvPr id="122927" name="Object 47"/>
          <p:cNvGraphicFramePr>
            <a:graphicFrameLocks/>
          </p:cNvGraphicFramePr>
          <p:nvPr/>
        </p:nvGraphicFramePr>
        <p:xfrm>
          <a:off x="2971800" y="3789363"/>
          <a:ext cx="21701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2" name="Equation" r:id="rId21" imgW="2088028" imgH="746813" progId="Equation.3">
                  <p:embed/>
                </p:oleObj>
              </mc:Choice>
              <mc:Fallback>
                <p:oleObj name="Equation" r:id="rId21" imgW="2088028" imgH="746813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789363"/>
                        <a:ext cx="21701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8" name="Object 48"/>
          <p:cNvGraphicFramePr>
            <a:graphicFrameLocks/>
          </p:cNvGraphicFramePr>
          <p:nvPr/>
        </p:nvGraphicFramePr>
        <p:xfrm>
          <a:off x="838200" y="5148263"/>
          <a:ext cx="29575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3" name="Equation" r:id="rId23" imgW="2888202" imgH="358035" progId="Equation.3">
                  <p:embed/>
                </p:oleObj>
              </mc:Choice>
              <mc:Fallback>
                <p:oleObj name="Equation" r:id="rId23" imgW="2888202" imgH="358035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148263"/>
                        <a:ext cx="29575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9" name="Object 49"/>
          <p:cNvGraphicFramePr>
            <a:graphicFrameLocks/>
          </p:cNvGraphicFramePr>
          <p:nvPr/>
        </p:nvGraphicFramePr>
        <p:xfrm>
          <a:off x="3925888" y="4941888"/>
          <a:ext cx="285591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Equation" r:id="rId25" imgW="2773621" imgH="746813" progId="Equation.3">
                  <p:embed/>
                </p:oleObj>
              </mc:Choice>
              <mc:Fallback>
                <p:oleObj name="Equation" r:id="rId25" imgW="2773621" imgH="746813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4941888"/>
                        <a:ext cx="285591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2"/>
          <p:cNvSpPr>
            <a:spLocks noChangeArrowheads="1"/>
          </p:cNvSpPr>
          <p:nvPr/>
        </p:nvSpPr>
        <p:spPr bwMode="auto">
          <a:xfrm>
            <a:off x="323850" y="5942013"/>
            <a:ext cx="2303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C000"/>
                </a:solidFill>
              </a:rPr>
              <a:t>作业：</a:t>
            </a:r>
            <a:r>
              <a:rPr lang="en-US" altLang="zh-CN" sz="2400" b="1">
                <a:solidFill>
                  <a:srgbClr val="FFC000"/>
                </a:solidFill>
              </a:rPr>
              <a:t>9.4 ; 9.7 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2" grpId="0" animBg="1"/>
      <p:bldP spid="122920" grpId="0" autoUpdateAnimBg="0"/>
      <p:bldP spid="122925" grpId="0" autoUpdateAnimBg="0"/>
      <p:bldP spid="122926" grpId="0" autoUpdateAnimBg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260350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66FF33"/>
                </a:solidFill>
                <a:latin typeface="Times New Roman" panose="02020603050405020304" pitchFamily="18" charset="0"/>
              </a:rPr>
              <a:t>10.3  </a:t>
            </a:r>
            <a:r>
              <a:rPr kumimoji="1" lang="zh-CN" altLang="en-US" sz="3200" b="1">
                <a:solidFill>
                  <a:srgbClr val="66FF33"/>
                </a:solidFill>
                <a:latin typeface="Times New Roman" panose="02020603050405020304" pitchFamily="18" charset="0"/>
              </a:rPr>
              <a:t>磁高斯定理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768350" y="1039813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静电场：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62000" y="1779588"/>
            <a:ext cx="148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磁     场：</a:t>
            </a:r>
          </a:p>
        </p:txBody>
      </p:sp>
      <p:graphicFrame>
        <p:nvGraphicFramePr>
          <p:cNvPr id="29701" name="Object 5"/>
          <p:cNvGraphicFramePr>
            <a:graphicFrameLocks/>
          </p:cNvGraphicFramePr>
          <p:nvPr/>
        </p:nvGraphicFramePr>
        <p:xfrm>
          <a:off x="2149475" y="1714500"/>
          <a:ext cx="15351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Equation" r:id="rId3" imgW="1432738" imgH="480060" progId="Equation.3">
                  <p:embed/>
                </p:oleObj>
              </mc:Choice>
              <mc:Fallback>
                <p:oleObj name="Equation" r:id="rId3" imgW="1432738" imgH="48006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1714500"/>
                        <a:ext cx="15351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/>
          </p:cNvGraphicFramePr>
          <p:nvPr/>
        </p:nvGraphicFramePr>
        <p:xfrm>
          <a:off x="2070100" y="963613"/>
          <a:ext cx="33258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Equation" r:id="rId5" imgW="3223423" imgH="510330" progId="Equation.3">
                  <p:embed/>
                </p:oleObj>
              </mc:Choice>
              <mc:Fallback>
                <p:oleObj name="Equation" r:id="rId5" imgW="3223423" imgH="51033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963613"/>
                        <a:ext cx="33258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784850" y="1028700"/>
            <a:ext cx="233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静电场是有源场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230188" y="2276475"/>
            <a:ext cx="4557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磁场线 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磁感应线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474663" y="2767013"/>
            <a:ext cx="258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规定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774700" y="3232150"/>
            <a:ext cx="553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方向：磁力线切线方向为磁感应强度</a:t>
            </a:r>
          </a:p>
        </p:txBody>
      </p:sp>
      <p:graphicFrame>
        <p:nvGraphicFramePr>
          <p:cNvPr id="29707" name="Object 11"/>
          <p:cNvGraphicFramePr>
            <a:graphicFrameLocks/>
          </p:cNvGraphicFramePr>
          <p:nvPr/>
        </p:nvGraphicFramePr>
        <p:xfrm>
          <a:off x="6248400" y="325755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Equation" r:id="rId7" imgW="182762" imgH="236010" progId="Equation.3">
                  <p:embed/>
                </p:oleObj>
              </mc:Choice>
              <mc:Fallback>
                <p:oleObj name="Equation" r:id="rId7" imgW="182762" imgH="23601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25755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2"/>
          <p:cNvGraphicFramePr>
            <a:graphicFrameLocks/>
          </p:cNvGraphicFramePr>
          <p:nvPr/>
        </p:nvGraphicFramePr>
        <p:xfrm>
          <a:off x="3200400" y="4230688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Equation" r:id="rId9" imgW="182762" imgH="236010" progId="Equation.3">
                  <p:embed/>
                </p:oleObj>
              </mc:Choice>
              <mc:Fallback>
                <p:oleObj name="Equation" r:id="rId9" imgW="182762" imgH="23601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30688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3124200" y="3730625"/>
            <a:ext cx="540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的单位面积上穿过的磁力线条数为磁感</a:t>
            </a:r>
          </a:p>
        </p:txBody>
      </p:sp>
      <p:graphicFrame>
        <p:nvGraphicFramePr>
          <p:cNvPr id="29710" name="Object 14"/>
          <p:cNvGraphicFramePr>
            <a:graphicFrameLocks/>
          </p:cNvGraphicFramePr>
          <p:nvPr/>
        </p:nvGraphicFramePr>
        <p:xfrm>
          <a:off x="2895600" y="3773488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11" imgW="182762" imgH="236010" progId="Equation.3">
                  <p:embed/>
                </p:oleObj>
              </mc:Choice>
              <mc:Fallback>
                <p:oleObj name="Equation" r:id="rId11" imgW="182762" imgH="23601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773488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/>
          <p:cNvGraphicFramePr>
            <a:graphicFrameLocks/>
          </p:cNvGraphicFramePr>
          <p:nvPr/>
        </p:nvGraphicFramePr>
        <p:xfrm>
          <a:off x="2311400" y="4700588"/>
          <a:ext cx="1270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13" imgW="1165697" imgH="746813" progId="Equation.3">
                  <p:embed/>
                </p:oleObj>
              </mc:Choice>
              <mc:Fallback>
                <p:oleObj name="Equation" r:id="rId13" imgW="1165697" imgH="746813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4700588"/>
                        <a:ext cx="1270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6480175" y="3217863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的方向</a:t>
            </a: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65175" y="3740150"/>
            <a:ext cx="215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大小：垂直</a:t>
            </a:r>
          </a:p>
        </p:txBody>
      </p:sp>
      <p:sp>
        <p:nvSpPr>
          <p:cNvPr id="29714" name="Rectangle 18"/>
          <p:cNvSpPr>
            <a:spLocks noChangeArrowheads="1"/>
          </p:cNvSpPr>
          <p:nvPr/>
        </p:nvSpPr>
        <p:spPr bwMode="auto">
          <a:xfrm>
            <a:off x="2152650" y="4191000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应强度</a:t>
            </a: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3409950" y="4179888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的大小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457200" y="56007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磁力线的特征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762000" y="60579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无头无尾的闭合曲线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762000" y="346075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与电流相互套连，服从右手螺旋定则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762000" y="831850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磁力线不相交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217488" y="1301750"/>
            <a:ext cx="1792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磁通量</a:t>
            </a:r>
          </a:p>
        </p:txBody>
      </p:sp>
      <p:graphicFrame>
        <p:nvGraphicFramePr>
          <p:cNvPr id="124933" name="Object 5"/>
          <p:cNvGraphicFramePr>
            <a:graphicFrameLocks/>
          </p:cNvGraphicFramePr>
          <p:nvPr/>
        </p:nvGraphicFramePr>
        <p:xfrm>
          <a:off x="1562100" y="1905000"/>
          <a:ext cx="1270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Equation" r:id="rId3" imgW="1165697" imgH="746813" progId="Equation.DSMT4">
                  <p:embed/>
                </p:oleObj>
              </mc:Choice>
              <mc:Fallback>
                <p:oleObj name="Equation" r:id="rId3" imgW="1165697" imgH="746813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905000"/>
                        <a:ext cx="1270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/>
          </p:cNvGraphicFramePr>
          <p:nvPr/>
        </p:nvGraphicFramePr>
        <p:xfrm>
          <a:off x="3784600" y="2127250"/>
          <a:ext cx="18542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Equation" r:id="rId5" imgW="1744758" imgH="335333" progId="Equation.3">
                  <p:embed/>
                </p:oleObj>
              </mc:Choice>
              <mc:Fallback>
                <p:oleObj name="Equation" r:id="rId5" imgW="1744758" imgH="335333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2127250"/>
                        <a:ext cx="18542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5" name="AutoShape 7"/>
          <p:cNvSpPr>
            <a:spLocks noChangeArrowheads="1"/>
          </p:cNvSpPr>
          <p:nvPr/>
        </p:nvSpPr>
        <p:spPr bwMode="auto">
          <a:xfrm>
            <a:off x="2916238" y="22098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8350" y="2919413"/>
            <a:ext cx="390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通过面元的磁力线条数</a:t>
            </a:r>
          </a:p>
        </p:txBody>
      </p:sp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3962400" y="2901950"/>
            <a:ext cx="3629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通过该面元的磁通量</a:t>
            </a:r>
            <a:endParaRPr kumimoji="1" lang="zh-CN" altLang="en-US" sz="2800">
              <a:solidFill>
                <a:srgbClr val="66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4938" name="Group 10"/>
          <p:cNvGrpSpPr>
            <a:grpSpLocks/>
          </p:cNvGrpSpPr>
          <p:nvPr/>
        </p:nvGrpSpPr>
        <p:grpSpPr bwMode="auto">
          <a:xfrm>
            <a:off x="4957763" y="4349750"/>
            <a:ext cx="3624262" cy="1898650"/>
            <a:chOff x="3123" y="2740"/>
            <a:chExt cx="2283" cy="1196"/>
          </a:xfrm>
        </p:grpSpPr>
        <p:sp>
          <p:nvSpPr>
            <p:cNvPr id="30750" name="Freeform 11"/>
            <p:cNvSpPr>
              <a:spLocks/>
            </p:cNvSpPr>
            <p:nvPr/>
          </p:nvSpPr>
          <p:spPr bwMode="auto">
            <a:xfrm>
              <a:off x="3552" y="3397"/>
              <a:ext cx="1854" cy="539"/>
            </a:xfrm>
            <a:custGeom>
              <a:avLst/>
              <a:gdLst>
                <a:gd name="T0" fmla="*/ 0 w 2160"/>
                <a:gd name="T1" fmla="*/ 0 h 1208"/>
                <a:gd name="T2" fmla="*/ 54 w 2160"/>
                <a:gd name="T3" fmla="*/ 0 h 1208"/>
                <a:gd name="T4" fmla="*/ 130 w 2160"/>
                <a:gd name="T5" fmla="*/ 0 h 1208"/>
                <a:gd name="T6" fmla="*/ 230 w 2160"/>
                <a:gd name="T7" fmla="*/ 0 h 1208"/>
                <a:gd name="T8" fmla="*/ 346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1" name="Freeform 12"/>
            <p:cNvSpPr>
              <a:spLocks/>
            </p:cNvSpPr>
            <p:nvPr/>
          </p:nvSpPr>
          <p:spPr bwMode="auto">
            <a:xfrm>
              <a:off x="3456" y="2908"/>
              <a:ext cx="1690" cy="984"/>
            </a:xfrm>
            <a:custGeom>
              <a:avLst/>
              <a:gdLst>
                <a:gd name="T0" fmla="*/ 0 w 2160"/>
                <a:gd name="T1" fmla="*/ 103 h 1208"/>
                <a:gd name="T2" fmla="*/ 18 w 2160"/>
                <a:gd name="T3" fmla="*/ 66 h 1208"/>
                <a:gd name="T4" fmla="*/ 43 w 2160"/>
                <a:gd name="T5" fmla="*/ 30 h 1208"/>
                <a:gd name="T6" fmla="*/ 76 w 2160"/>
                <a:gd name="T7" fmla="*/ 5 h 1208"/>
                <a:gd name="T8" fmla="*/ 113 w 2160"/>
                <a:gd name="T9" fmla="*/ 2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Freeform 13"/>
            <p:cNvSpPr>
              <a:spLocks/>
            </p:cNvSpPr>
            <p:nvPr/>
          </p:nvSpPr>
          <p:spPr bwMode="auto">
            <a:xfrm rot="-1874105">
              <a:off x="3123" y="2740"/>
              <a:ext cx="1854" cy="539"/>
            </a:xfrm>
            <a:custGeom>
              <a:avLst/>
              <a:gdLst>
                <a:gd name="T0" fmla="*/ 0 w 2160"/>
                <a:gd name="T1" fmla="*/ 0 h 1208"/>
                <a:gd name="T2" fmla="*/ 54 w 2160"/>
                <a:gd name="T3" fmla="*/ 0 h 1208"/>
                <a:gd name="T4" fmla="*/ 130 w 2160"/>
                <a:gd name="T5" fmla="*/ 0 h 1208"/>
                <a:gd name="T6" fmla="*/ 230 w 2160"/>
                <a:gd name="T7" fmla="*/ 0 h 1208"/>
                <a:gd name="T8" fmla="*/ 346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942" name="Oval 14"/>
          <p:cNvSpPr>
            <a:spLocks noChangeArrowheads="1"/>
          </p:cNvSpPr>
          <p:nvPr/>
        </p:nvSpPr>
        <p:spPr bwMode="auto">
          <a:xfrm rot="-1963000">
            <a:off x="6380163" y="4491038"/>
            <a:ext cx="557212" cy="914400"/>
          </a:xfrm>
          <a:prstGeom prst="ellipse">
            <a:avLst/>
          </a:prstGeom>
          <a:solidFill>
            <a:srgbClr val="009900"/>
          </a:solidFill>
          <a:ln w="635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3" name="Oval 15"/>
          <p:cNvSpPr>
            <a:spLocks noChangeArrowheads="1"/>
          </p:cNvSpPr>
          <p:nvPr/>
        </p:nvSpPr>
        <p:spPr bwMode="auto">
          <a:xfrm rot="-3753898">
            <a:off x="6579393" y="4307682"/>
            <a:ext cx="557213" cy="1066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4" name="Line 16"/>
          <p:cNvSpPr>
            <a:spLocks noChangeShapeType="1"/>
          </p:cNvSpPr>
          <p:nvPr/>
        </p:nvSpPr>
        <p:spPr bwMode="auto">
          <a:xfrm flipV="1">
            <a:off x="6858000" y="4257675"/>
            <a:ext cx="106680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4945" name="Object 17"/>
          <p:cNvGraphicFramePr>
            <a:graphicFrameLocks noChangeAspect="1"/>
          </p:cNvGraphicFramePr>
          <p:nvPr/>
        </p:nvGraphicFramePr>
        <p:xfrm>
          <a:off x="7308850" y="3854450"/>
          <a:ext cx="4191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Equation" r:id="rId7" imgW="320070" imgH="259185" progId="Equation.3">
                  <p:embed/>
                </p:oleObj>
              </mc:Choice>
              <mc:Fallback>
                <p:oleObj name="Equation" r:id="rId7" imgW="320070" imgH="25918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3854450"/>
                        <a:ext cx="4191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6" name="Object 18"/>
          <p:cNvGraphicFramePr>
            <a:graphicFrameLocks noChangeAspect="1"/>
          </p:cNvGraphicFramePr>
          <p:nvPr/>
        </p:nvGraphicFramePr>
        <p:xfrm>
          <a:off x="7956550" y="4076700"/>
          <a:ext cx="2286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Equation" r:id="rId9" imgW="182762" imgH="236010" progId="Equation.3">
                  <p:embed/>
                </p:oleObj>
              </mc:Choice>
              <mc:Fallback>
                <p:oleObj name="Equation" r:id="rId9" imgW="182762" imgH="23601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4076700"/>
                        <a:ext cx="2286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47" name="Group 19"/>
          <p:cNvGrpSpPr>
            <a:grpSpLocks/>
          </p:cNvGrpSpPr>
          <p:nvPr/>
        </p:nvGrpSpPr>
        <p:grpSpPr bwMode="auto">
          <a:xfrm>
            <a:off x="7010400" y="5705475"/>
            <a:ext cx="762000" cy="498475"/>
            <a:chOff x="4416" y="3546"/>
            <a:chExt cx="480" cy="314"/>
          </a:xfrm>
        </p:grpSpPr>
        <p:sp>
          <p:nvSpPr>
            <p:cNvPr id="30748" name="AutoShape 20"/>
            <p:cNvSpPr>
              <a:spLocks noChangeArrowheads="1"/>
            </p:cNvSpPr>
            <p:nvPr/>
          </p:nvSpPr>
          <p:spPr bwMode="auto">
            <a:xfrm>
              <a:off x="4416" y="3546"/>
              <a:ext cx="480" cy="314"/>
            </a:xfrm>
            <a:prstGeom prst="wedgeRectCallout">
              <a:avLst>
                <a:gd name="adj1" fmla="val -88125"/>
                <a:gd name="adj2" fmla="val -159236"/>
              </a:avLst>
            </a:prstGeom>
            <a:solidFill>
              <a:srgbClr val="006699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749" name="Object 21"/>
            <p:cNvGraphicFramePr>
              <a:graphicFrameLocks noChangeAspect="1"/>
            </p:cNvGraphicFramePr>
            <p:nvPr/>
          </p:nvGraphicFramePr>
          <p:xfrm>
            <a:off x="4490" y="3587"/>
            <a:ext cx="3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7" name="Equation" r:id="rId11" imgW="441753" imgH="335333" progId="Equation.3">
                    <p:embed/>
                  </p:oleObj>
                </mc:Choice>
                <mc:Fallback>
                  <p:oleObj name="Equation" r:id="rId11" imgW="441753" imgH="335333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587"/>
                          <a:ext cx="3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4950" name="Line 22"/>
          <p:cNvSpPr>
            <a:spLocks noChangeShapeType="1"/>
          </p:cNvSpPr>
          <p:nvPr/>
        </p:nvSpPr>
        <p:spPr bwMode="auto">
          <a:xfrm flipV="1">
            <a:off x="6858000" y="4257675"/>
            <a:ext cx="533400" cy="609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951" name="Text Box 23"/>
          <p:cNvSpPr txBox="1">
            <a:spLocks noChangeArrowheads="1"/>
          </p:cNvSpPr>
          <p:nvPr/>
        </p:nvSpPr>
        <p:spPr bwMode="auto">
          <a:xfrm>
            <a:off x="768350" y="3578225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对于有限曲面</a:t>
            </a:r>
          </a:p>
        </p:txBody>
      </p:sp>
      <p:graphicFrame>
        <p:nvGraphicFramePr>
          <p:cNvPr id="124952" name="Object 24"/>
          <p:cNvGraphicFramePr>
            <a:graphicFrameLocks/>
          </p:cNvGraphicFramePr>
          <p:nvPr/>
        </p:nvGraphicFramePr>
        <p:xfrm>
          <a:off x="3189288" y="3548063"/>
          <a:ext cx="18399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Equation" r:id="rId13" imgW="1744758" imgH="480060" progId="Equation.3">
                  <p:embed/>
                </p:oleObj>
              </mc:Choice>
              <mc:Fallback>
                <p:oleObj name="Equation" r:id="rId13" imgW="1744758" imgH="4800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3548063"/>
                        <a:ext cx="18399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53" name="Text Box 25"/>
          <p:cNvSpPr txBox="1">
            <a:spLocks noChangeArrowheads="1"/>
          </p:cNvSpPr>
          <p:nvPr/>
        </p:nvSpPr>
        <p:spPr bwMode="auto">
          <a:xfrm>
            <a:off x="768350" y="5486400"/>
            <a:ext cx="272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磁力线穿入</a:t>
            </a:r>
            <a:endParaRPr kumimoji="1" lang="zh-CN" altLang="en-US" sz="2800" b="1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54" name="Text Box 26"/>
          <p:cNvSpPr txBox="1">
            <a:spLocks noChangeArrowheads="1"/>
          </p:cNvSpPr>
          <p:nvPr/>
        </p:nvSpPr>
        <p:spPr bwMode="auto">
          <a:xfrm>
            <a:off x="762000" y="44196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对于闭合曲面</a:t>
            </a:r>
          </a:p>
        </p:txBody>
      </p:sp>
      <p:graphicFrame>
        <p:nvGraphicFramePr>
          <p:cNvPr id="124955" name="Object 27"/>
          <p:cNvGraphicFramePr>
            <a:graphicFrameLocks/>
          </p:cNvGraphicFramePr>
          <p:nvPr/>
        </p:nvGraphicFramePr>
        <p:xfrm>
          <a:off x="3186113" y="4343400"/>
          <a:ext cx="17510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9" name="Equation" r:id="rId15" imgW="1653377" imgH="510330" progId="Equation.3">
                  <p:embed/>
                </p:oleObj>
              </mc:Choice>
              <mc:Fallback>
                <p:oleObj name="Equation" r:id="rId15" imgW="1653377" imgH="51033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4343400"/>
                        <a:ext cx="17510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56" name="Text Box 28"/>
          <p:cNvSpPr txBox="1">
            <a:spLocks noChangeArrowheads="1"/>
          </p:cNvSpPr>
          <p:nvPr/>
        </p:nvSpPr>
        <p:spPr bwMode="auto">
          <a:xfrm>
            <a:off x="765175" y="4973638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规定</a:t>
            </a:r>
          </a:p>
        </p:txBody>
      </p:sp>
      <p:graphicFrame>
        <p:nvGraphicFramePr>
          <p:cNvPr id="124957" name="Object 29"/>
          <p:cNvGraphicFramePr>
            <a:graphicFrameLocks/>
          </p:cNvGraphicFramePr>
          <p:nvPr/>
        </p:nvGraphicFramePr>
        <p:xfrm>
          <a:off x="2784475" y="5486400"/>
          <a:ext cx="1003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公式" r:id="rId17" imgW="906706" imgH="335333" progId="Equation.3">
                  <p:embed/>
                </p:oleObj>
              </mc:Choice>
              <mc:Fallback>
                <p:oleObj name="公式" r:id="rId17" imgW="906706" imgH="335333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5486400"/>
                        <a:ext cx="1003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58" name="Text Box 30"/>
          <p:cNvSpPr txBox="1">
            <a:spLocks noChangeArrowheads="1"/>
          </p:cNvSpPr>
          <p:nvPr/>
        </p:nvSpPr>
        <p:spPr bwMode="auto">
          <a:xfrm>
            <a:off x="768350" y="6019800"/>
            <a:ext cx="243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磁力线穿出</a:t>
            </a:r>
            <a:endParaRPr kumimoji="1" lang="zh-CN" altLang="en-US" sz="2800" b="1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4959" name="Object 31"/>
          <p:cNvGraphicFramePr>
            <a:graphicFrameLocks/>
          </p:cNvGraphicFramePr>
          <p:nvPr/>
        </p:nvGraphicFramePr>
        <p:xfrm>
          <a:off x="2838450" y="6078538"/>
          <a:ext cx="1003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公式" r:id="rId19" imgW="906706" imgH="335333" progId="Equation.3">
                  <p:embed/>
                </p:oleObj>
              </mc:Choice>
              <mc:Fallback>
                <p:oleObj name="公式" r:id="rId19" imgW="906706" imgH="33533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6078538"/>
                        <a:ext cx="1003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345238" y="2052638"/>
            <a:ext cx="1590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C000"/>
                </a:solidFill>
              </a:rPr>
              <a:t>单位：</a:t>
            </a:r>
            <a:r>
              <a:rPr lang="en-US" altLang="zh-CN" sz="2400" b="1">
                <a:solidFill>
                  <a:srgbClr val="FFC000"/>
                </a:solidFill>
              </a:rPr>
              <a:t>Wb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2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12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1" grpId="0" autoUpdateAnimBg="0"/>
      <p:bldP spid="124932" grpId="0" autoUpdateAnimBg="0"/>
      <p:bldP spid="124935" grpId="0" animBg="1"/>
      <p:bldP spid="124936" grpId="0" autoUpdateAnimBg="0"/>
      <p:bldP spid="124937" grpId="0" autoUpdateAnimBg="0"/>
      <p:bldP spid="124942" grpId="0" animBg="1"/>
      <p:bldP spid="124943" grpId="0" animBg="1"/>
      <p:bldP spid="124951" grpId="0" autoUpdateAnimBg="0"/>
      <p:bldP spid="124953" grpId="0" autoUpdateAnimBg="0"/>
      <p:bldP spid="124954" grpId="0" autoUpdateAnimBg="0"/>
      <p:bldP spid="124956" grpId="0" autoUpdateAnimBg="0"/>
      <p:bldP spid="124958" grpId="0" autoUpdateAnimBg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07950" y="128588"/>
            <a:ext cx="33845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FFC000"/>
                </a:solidFill>
                <a:latin typeface="+mj-ea"/>
                <a:ea typeface="+mj-ea"/>
              </a:rPr>
              <a:t>电流密度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63538" y="590550"/>
            <a:ext cx="8137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大小：通过垂直于该点正电荷运动方向的单位面积的电流。</a:t>
            </a:r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2987675" y="1244600"/>
          <a:ext cx="13684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3" imgW="533607" imgH="388778" progId="Equation.DSMT4">
                  <p:embed/>
                </p:oleObj>
              </mc:Choice>
              <mc:Fallback>
                <p:oleObj name="Equation" r:id="rId3" imgW="533607" imgH="388778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244600"/>
                        <a:ext cx="136842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49250" y="2322513"/>
            <a:ext cx="6689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方向：该点正电荷定向运动的方向。          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500" y="2906713"/>
            <a:ext cx="55451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FFC000"/>
                </a:solidFill>
                <a:latin typeface="+mj-ea"/>
                <a:ea typeface="+mj-ea"/>
              </a:rPr>
              <a:t>电流密度和电流强度的关系</a:t>
            </a: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2398713" y="3743325"/>
          <a:ext cx="46720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5" imgW="1958296" imgH="220875" progId="Equation.DSMT4">
                  <p:embed/>
                </p:oleObj>
              </mc:Choice>
              <mc:Fallback>
                <p:oleObj name="Equation" r:id="rId5" imgW="1958296" imgH="22087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3743325"/>
                        <a:ext cx="4672012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79425" y="4346575"/>
            <a:ext cx="51117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通过任一面积 </a:t>
            </a:r>
            <a:r>
              <a:rPr lang="en-US" altLang="zh-CN" sz="2400" b="1" i="1">
                <a:solidFill>
                  <a:schemeClr val="bg1"/>
                </a:solidFill>
                <a:latin typeface="+mj-ea"/>
                <a:ea typeface="+mj-ea"/>
              </a:rPr>
              <a:t>S</a:t>
            </a:r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的电流强度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2116138" y="5051425"/>
          <a:ext cx="18383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7" imgW="693642" imgH="259185" progId="Equation.DSMT4">
                  <p:embed/>
                </p:oleObj>
              </mc:Choice>
              <mc:Fallback>
                <p:oleObj name="Equation" r:id="rId7" imgW="693642" imgH="25918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5051425"/>
                        <a:ext cx="18383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5953125" y="4403725"/>
            <a:ext cx="2879725" cy="1368425"/>
            <a:chOff x="3606" y="754"/>
            <a:chExt cx="1814" cy="862"/>
          </a:xfrm>
        </p:grpSpPr>
        <p:grpSp>
          <p:nvGrpSpPr>
            <p:cNvPr id="4116" name="Group 11"/>
            <p:cNvGrpSpPr>
              <a:grpSpLocks/>
            </p:cNvGrpSpPr>
            <p:nvPr/>
          </p:nvGrpSpPr>
          <p:grpSpPr bwMode="auto">
            <a:xfrm>
              <a:off x="3787" y="754"/>
              <a:ext cx="1134" cy="796"/>
              <a:chOff x="3515" y="1842"/>
              <a:chExt cx="1134" cy="796"/>
            </a:xfrm>
          </p:grpSpPr>
          <p:sp>
            <p:nvSpPr>
              <p:cNvPr id="24" name="Oval 12"/>
              <p:cNvSpPr>
                <a:spLocks noChangeArrowheads="1"/>
              </p:cNvSpPr>
              <p:nvPr/>
            </p:nvSpPr>
            <p:spPr bwMode="auto">
              <a:xfrm rot="-1672413">
                <a:off x="4332" y="1842"/>
                <a:ext cx="317" cy="576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Oval 13"/>
              <p:cNvSpPr>
                <a:spLocks noChangeArrowheads="1"/>
              </p:cNvSpPr>
              <p:nvPr/>
            </p:nvSpPr>
            <p:spPr bwMode="auto">
              <a:xfrm rot="-2219542">
                <a:off x="3560" y="2251"/>
                <a:ext cx="181" cy="387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515" y="1888"/>
                <a:ext cx="817" cy="408"/>
              </a:xfrm>
              <a:custGeom>
                <a:avLst/>
                <a:gdLst>
                  <a:gd name="T0" fmla="*/ 0 w 817"/>
                  <a:gd name="T1" fmla="*/ 408 h 408"/>
                  <a:gd name="T2" fmla="*/ 318 w 817"/>
                  <a:gd name="T3" fmla="*/ 136 h 408"/>
                  <a:gd name="T4" fmla="*/ 817 w 817"/>
                  <a:gd name="T5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7" h="408">
                    <a:moveTo>
                      <a:pt x="0" y="408"/>
                    </a:moveTo>
                    <a:cubicBezTo>
                      <a:pt x="91" y="306"/>
                      <a:pt x="182" y="204"/>
                      <a:pt x="318" y="136"/>
                    </a:cubicBezTo>
                    <a:cubicBezTo>
                      <a:pt x="454" y="68"/>
                      <a:pt x="734" y="23"/>
                      <a:pt x="81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742" y="2387"/>
                <a:ext cx="862" cy="227"/>
              </a:xfrm>
              <a:custGeom>
                <a:avLst/>
                <a:gdLst>
                  <a:gd name="T0" fmla="*/ 0 w 862"/>
                  <a:gd name="T1" fmla="*/ 227 h 227"/>
                  <a:gd name="T2" fmla="*/ 363 w 862"/>
                  <a:gd name="T3" fmla="*/ 45 h 227"/>
                  <a:gd name="T4" fmla="*/ 862 w 862"/>
                  <a:gd name="T5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2" h="227">
                    <a:moveTo>
                      <a:pt x="0" y="227"/>
                    </a:moveTo>
                    <a:cubicBezTo>
                      <a:pt x="109" y="155"/>
                      <a:pt x="219" y="83"/>
                      <a:pt x="363" y="45"/>
                    </a:cubicBezTo>
                    <a:cubicBezTo>
                      <a:pt x="507" y="7"/>
                      <a:pt x="779" y="7"/>
                      <a:pt x="862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17" name="Group 16"/>
            <p:cNvGrpSpPr>
              <a:grpSpLocks/>
            </p:cNvGrpSpPr>
            <p:nvPr/>
          </p:nvGrpSpPr>
          <p:grpSpPr bwMode="auto">
            <a:xfrm>
              <a:off x="3606" y="1025"/>
              <a:ext cx="1633" cy="591"/>
              <a:chOff x="3334" y="2658"/>
              <a:chExt cx="1633" cy="591"/>
            </a:xfrm>
          </p:grpSpPr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 flipV="1">
                <a:off x="4559" y="2658"/>
                <a:ext cx="408" cy="4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 flipV="1">
                <a:off x="3334" y="3022"/>
                <a:ext cx="272" cy="22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3606" y="2705"/>
                <a:ext cx="907" cy="317"/>
              </a:xfrm>
              <a:custGeom>
                <a:avLst/>
                <a:gdLst>
                  <a:gd name="T0" fmla="*/ 0 w 907"/>
                  <a:gd name="T1" fmla="*/ 317 h 317"/>
                  <a:gd name="T2" fmla="*/ 408 w 907"/>
                  <a:gd name="T3" fmla="*/ 90 h 317"/>
                  <a:gd name="T4" fmla="*/ 907 w 907"/>
                  <a:gd name="T5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7" h="317">
                    <a:moveTo>
                      <a:pt x="0" y="317"/>
                    </a:moveTo>
                    <a:cubicBezTo>
                      <a:pt x="128" y="230"/>
                      <a:pt x="257" y="143"/>
                      <a:pt x="408" y="90"/>
                    </a:cubicBezTo>
                    <a:cubicBezTo>
                      <a:pt x="559" y="37"/>
                      <a:pt x="824" y="15"/>
                      <a:pt x="907" y="0"/>
                    </a:cubicBezTo>
                  </a:path>
                </a:pathLst>
              </a:custGeom>
              <a:noFill/>
              <a:ln w="22225" cap="flat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18" name="Group 20"/>
            <p:cNvGrpSpPr>
              <a:grpSpLocks/>
            </p:cNvGrpSpPr>
            <p:nvPr/>
          </p:nvGrpSpPr>
          <p:grpSpPr bwMode="auto">
            <a:xfrm>
              <a:off x="4014" y="1026"/>
              <a:ext cx="317" cy="272"/>
              <a:chOff x="4740" y="2614"/>
              <a:chExt cx="317" cy="272"/>
            </a:xfrm>
          </p:grpSpPr>
          <p:sp>
            <p:nvSpPr>
              <p:cNvPr id="19" name="Oval 21"/>
              <p:cNvSpPr>
                <a:spLocks noChangeArrowheads="1"/>
              </p:cNvSpPr>
              <p:nvPr/>
            </p:nvSpPr>
            <p:spPr bwMode="auto">
              <a:xfrm rot="-3067234">
                <a:off x="4785" y="2705"/>
                <a:ext cx="136" cy="226"/>
              </a:xfrm>
              <a:prstGeom prst="ellipse">
                <a:avLst/>
              </a:prstGeom>
              <a:solidFill>
                <a:srgbClr val="FF66FF">
                  <a:alpha val="44000"/>
                </a:srgbClr>
              </a:solidFill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Line 22"/>
              <p:cNvSpPr>
                <a:spLocks noChangeShapeType="1"/>
              </p:cNvSpPr>
              <p:nvPr/>
            </p:nvSpPr>
            <p:spPr bwMode="auto">
              <a:xfrm flipV="1">
                <a:off x="4876" y="2614"/>
                <a:ext cx="181" cy="181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4119" name="Object 23"/>
            <p:cNvGraphicFramePr>
              <a:graphicFrameLocks noChangeAspect="1"/>
            </p:cNvGraphicFramePr>
            <p:nvPr/>
          </p:nvGraphicFramePr>
          <p:xfrm>
            <a:off x="4059" y="928"/>
            <a:ext cx="22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3" name="公式" r:id="rId9" imgW="472529" imgH="373170" progId="Equation.3">
                    <p:embed/>
                  </p:oleObj>
                </mc:Choice>
                <mc:Fallback>
                  <p:oleObj name="公式" r:id="rId9" imgW="472529" imgH="37317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928"/>
                          <a:ext cx="22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0" name="Object 24"/>
            <p:cNvGraphicFramePr>
              <a:graphicFrameLocks noChangeAspect="1"/>
            </p:cNvGraphicFramePr>
            <p:nvPr/>
          </p:nvGraphicFramePr>
          <p:xfrm>
            <a:off x="5291" y="936"/>
            <a:ext cx="129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4" name="公式" r:id="rId11" imgW="213538" imgH="289455" progId="Equation.3">
                    <p:embed/>
                  </p:oleObj>
                </mc:Choice>
                <mc:Fallback>
                  <p:oleObj name="公式" r:id="rId11" imgW="213538" imgH="289455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1" y="936"/>
                          <a:ext cx="129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50"/>
          <p:cNvGrpSpPr>
            <a:grpSpLocks/>
          </p:cNvGrpSpPr>
          <p:nvPr/>
        </p:nvGrpSpPr>
        <p:grpSpPr bwMode="auto">
          <a:xfrm>
            <a:off x="433388" y="3384550"/>
            <a:ext cx="4319587" cy="461963"/>
            <a:chOff x="311" y="490"/>
            <a:chExt cx="2721" cy="291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311" y="490"/>
              <a:ext cx="27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zh-CN" altLang="en-US" sz="2400" b="1">
                  <a:solidFill>
                    <a:schemeClr val="bg1"/>
                  </a:solidFill>
                  <a:latin typeface="+mj-ea"/>
                  <a:ea typeface="+mj-ea"/>
                </a:rPr>
                <a:t>通过面元     的电流</a:t>
              </a:r>
            </a:p>
          </p:txBody>
        </p:sp>
        <p:graphicFrame>
          <p:nvGraphicFramePr>
            <p:cNvPr id="4115" name="Object 27"/>
            <p:cNvGraphicFramePr>
              <a:graphicFrameLocks noChangeAspect="1"/>
            </p:cNvGraphicFramePr>
            <p:nvPr/>
          </p:nvGraphicFramePr>
          <p:xfrm>
            <a:off x="1810" y="519"/>
            <a:ext cx="28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5" name="公式" r:id="rId13" imgW="411450" imgH="335333" progId="Equation.3">
                    <p:embed/>
                  </p:oleObj>
                </mc:Choice>
                <mc:Fallback>
                  <p:oleObj name="公式" r:id="rId13" imgW="411450" imgH="335333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0" y="519"/>
                          <a:ext cx="28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48"/>
          <p:cNvGrpSpPr>
            <a:grpSpLocks/>
          </p:cNvGrpSpPr>
          <p:nvPr/>
        </p:nvGrpSpPr>
        <p:grpSpPr bwMode="auto">
          <a:xfrm>
            <a:off x="6818313" y="4548188"/>
            <a:ext cx="719137" cy="574675"/>
            <a:chOff x="4241" y="1526"/>
            <a:chExt cx="453" cy="362"/>
          </a:xfrm>
        </p:grpSpPr>
        <p:sp>
          <p:nvSpPr>
            <p:cNvPr id="32" name="Line 26"/>
            <p:cNvSpPr>
              <a:spLocks noChangeShapeType="1"/>
            </p:cNvSpPr>
            <p:nvPr/>
          </p:nvSpPr>
          <p:spPr bwMode="auto">
            <a:xfrm flipV="1">
              <a:off x="4241" y="1751"/>
              <a:ext cx="318" cy="1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 sz="24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aphicFrame>
          <p:nvGraphicFramePr>
            <p:cNvPr id="4113" name="Object 29"/>
            <p:cNvGraphicFramePr>
              <a:graphicFrameLocks noChangeAspect="1"/>
            </p:cNvGraphicFramePr>
            <p:nvPr/>
          </p:nvGraphicFramePr>
          <p:xfrm>
            <a:off x="4513" y="1526"/>
            <a:ext cx="18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6" name="公式" r:id="rId15" imgW="241300" imgH="457200" progId="Equation.3">
                    <p:embed/>
                  </p:oleObj>
                </mc:Choice>
                <mc:Fallback>
                  <p:oleObj name="公式" r:id="rId15" imgW="241300" imgH="4572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526"/>
                          <a:ext cx="18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51"/>
          <p:cNvGrpSpPr>
            <a:grpSpLocks/>
          </p:cNvGrpSpPr>
          <p:nvPr/>
        </p:nvGrpSpPr>
        <p:grpSpPr bwMode="auto">
          <a:xfrm>
            <a:off x="911225" y="5903913"/>
            <a:ext cx="6543675" cy="461962"/>
            <a:chOff x="657" y="2480"/>
            <a:chExt cx="4122" cy="291"/>
          </a:xfrm>
        </p:grpSpPr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657" y="2480"/>
              <a:ext cx="41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+mj-ea"/>
                  <a:ea typeface="+mj-ea"/>
                </a:rPr>
                <a:t>电流 </a:t>
              </a:r>
              <a:r>
                <a:rPr lang="en-US" altLang="zh-CN" sz="2400" b="1" i="1">
                  <a:solidFill>
                    <a:schemeClr val="bg1"/>
                  </a:solidFill>
                  <a:latin typeface="+mj-ea"/>
                  <a:ea typeface="+mj-ea"/>
                </a:rPr>
                <a:t>I </a:t>
              </a:r>
              <a:r>
                <a:rPr lang="zh-CN" altLang="en-US" sz="2400" b="1">
                  <a:solidFill>
                    <a:schemeClr val="bg1"/>
                  </a:solidFill>
                  <a:latin typeface="+mj-ea"/>
                  <a:ea typeface="+mj-ea"/>
                </a:rPr>
                <a:t>是通过某一面积的电流密度   的通量。 </a:t>
              </a:r>
            </a:p>
          </p:txBody>
        </p:sp>
        <p:graphicFrame>
          <p:nvGraphicFramePr>
            <p:cNvPr id="4111" name="Object 30"/>
            <p:cNvGraphicFramePr>
              <a:graphicFrameLocks noChangeAspect="1"/>
            </p:cNvGraphicFramePr>
            <p:nvPr/>
          </p:nvGraphicFramePr>
          <p:xfrm>
            <a:off x="3720" y="2480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7" name="公式" r:id="rId17" imgW="205962" imgH="411480" progId="Equation.3">
                    <p:embed/>
                  </p:oleObj>
                </mc:Choice>
                <mc:Fallback>
                  <p:oleObj name="公式" r:id="rId17" imgW="205962" imgH="41148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0" y="2480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28600" y="363538"/>
            <a:ext cx="3838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磁高斯定理</a:t>
            </a:r>
            <a:endParaRPr kumimoji="1" lang="zh-CN" altLang="en-US" sz="28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4957763" y="1082675"/>
            <a:ext cx="3738562" cy="1898650"/>
            <a:chOff x="3123" y="682"/>
            <a:chExt cx="2355" cy="1196"/>
          </a:xfrm>
        </p:grpSpPr>
        <p:sp>
          <p:nvSpPr>
            <p:cNvPr id="31756" name="Freeform 4"/>
            <p:cNvSpPr>
              <a:spLocks/>
            </p:cNvSpPr>
            <p:nvPr/>
          </p:nvSpPr>
          <p:spPr bwMode="auto">
            <a:xfrm>
              <a:off x="3566" y="1339"/>
              <a:ext cx="1912" cy="539"/>
            </a:xfrm>
            <a:custGeom>
              <a:avLst/>
              <a:gdLst>
                <a:gd name="T0" fmla="*/ 0 w 2160"/>
                <a:gd name="T1" fmla="*/ 0 h 1208"/>
                <a:gd name="T2" fmla="*/ 78 w 2160"/>
                <a:gd name="T3" fmla="*/ 0 h 1208"/>
                <a:gd name="T4" fmla="*/ 189 w 2160"/>
                <a:gd name="T5" fmla="*/ 0 h 1208"/>
                <a:gd name="T6" fmla="*/ 334 w 2160"/>
                <a:gd name="T7" fmla="*/ 0 h 1208"/>
                <a:gd name="T8" fmla="*/ 500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Freeform 5"/>
            <p:cNvSpPr>
              <a:spLocks/>
            </p:cNvSpPr>
            <p:nvPr/>
          </p:nvSpPr>
          <p:spPr bwMode="auto">
            <a:xfrm>
              <a:off x="3467" y="850"/>
              <a:ext cx="1743" cy="984"/>
            </a:xfrm>
            <a:custGeom>
              <a:avLst/>
              <a:gdLst>
                <a:gd name="T0" fmla="*/ 0 w 2160"/>
                <a:gd name="T1" fmla="*/ 103 h 1208"/>
                <a:gd name="T2" fmla="*/ 26 w 2160"/>
                <a:gd name="T3" fmla="*/ 66 h 1208"/>
                <a:gd name="T4" fmla="*/ 62 w 2160"/>
                <a:gd name="T5" fmla="*/ 30 h 1208"/>
                <a:gd name="T6" fmla="*/ 110 w 2160"/>
                <a:gd name="T7" fmla="*/ 5 h 1208"/>
                <a:gd name="T8" fmla="*/ 165 w 2160"/>
                <a:gd name="T9" fmla="*/ 2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Freeform 6"/>
            <p:cNvSpPr>
              <a:spLocks/>
            </p:cNvSpPr>
            <p:nvPr/>
          </p:nvSpPr>
          <p:spPr bwMode="auto">
            <a:xfrm rot="-1874105">
              <a:off x="3123" y="682"/>
              <a:ext cx="1912" cy="539"/>
            </a:xfrm>
            <a:custGeom>
              <a:avLst/>
              <a:gdLst>
                <a:gd name="T0" fmla="*/ 0 w 2160"/>
                <a:gd name="T1" fmla="*/ 0 h 1208"/>
                <a:gd name="T2" fmla="*/ 78 w 2160"/>
                <a:gd name="T3" fmla="*/ 0 h 1208"/>
                <a:gd name="T4" fmla="*/ 189 w 2160"/>
                <a:gd name="T5" fmla="*/ 0 h 1208"/>
                <a:gd name="T6" fmla="*/ 334 w 2160"/>
                <a:gd name="T7" fmla="*/ 0 h 1208"/>
                <a:gd name="T8" fmla="*/ 500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1748" name="Object 7"/>
          <p:cNvGraphicFramePr>
            <a:graphicFrameLocks noChangeAspect="1"/>
          </p:cNvGraphicFramePr>
          <p:nvPr/>
        </p:nvGraphicFramePr>
        <p:xfrm>
          <a:off x="8151813" y="609600"/>
          <a:ext cx="2301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3" imgW="182762" imgH="236010" progId="Equation.3">
                  <p:embed/>
                </p:oleObj>
              </mc:Choice>
              <mc:Fallback>
                <p:oleObj name="Equation" r:id="rId3" imgW="182762" imgH="2360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813" y="609600"/>
                        <a:ext cx="2301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8"/>
          <p:cNvGraphicFramePr>
            <a:graphicFrameLocks/>
          </p:cNvGraphicFramePr>
          <p:nvPr/>
        </p:nvGraphicFramePr>
        <p:xfrm>
          <a:off x="7086600" y="2667000"/>
          <a:ext cx="2555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5" imgW="144884" imgH="220875" progId="Equation.3">
                  <p:embed/>
                </p:oleObj>
              </mc:Choice>
              <mc:Fallback>
                <p:oleObj name="Equation" r:id="rId5" imgW="144884" imgH="22087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2667000"/>
                        <a:ext cx="2555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9"/>
          <p:cNvSpPr txBox="1">
            <a:spLocks noChangeArrowheads="1"/>
          </p:cNvSpPr>
          <p:nvPr/>
        </p:nvSpPr>
        <p:spPr bwMode="auto">
          <a:xfrm>
            <a:off x="779463" y="885825"/>
            <a:ext cx="3792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磁场线都是闭合曲线 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1751" name="Object 10"/>
          <p:cNvGraphicFramePr>
            <a:graphicFrameLocks/>
          </p:cNvGraphicFramePr>
          <p:nvPr/>
        </p:nvGraphicFramePr>
        <p:xfrm>
          <a:off x="984250" y="1524000"/>
          <a:ext cx="236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公式" r:id="rId7" imgW="2255638" imgH="510330" progId="Equation.3">
                  <p:embed/>
                </p:oleObj>
              </mc:Choice>
              <mc:Fallback>
                <p:oleObj name="公式" r:id="rId7" imgW="2255638" imgH="51033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0" y="1524000"/>
                        <a:ext cx="2362200" cy="609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Rectangle 11"/>
          <p:cNvSpPr>
            <a:spLocks noChangeArrowheads="1"/>
          </p:cNvSpPr>
          <p:nvPr/>
        </p:nvSpPr>
        <p:spPr bwMode="auto">
          <a:xfrm>
            <a:off x="3479800" y="1565275"/>
            <a:ext cx="253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磁高斯定理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31753" name="Text Box 12"/>
          <p:cNvSpPr txBox="1">
            <a:spLocks noChangeArrowheads="1"/>
          </p:cNvSpPr>
          <p:nvPr/>
        </p:nvSpPr>
        <p:spPr bwMode="auto">
          <a:xfrm>
            <a:off x="779463" y="2235200"/>
            <a:ext cx="4656137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电流产生的磁感应线既没有起始</a:t>
            </a: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点，也没有终止点，即磁场线</a:t>
            </a:r>
            <a:r>
              <a:rPr kumimoji="1" lang="zh-CN" altLang="en-US" sz="2400" b="1">
                <a:solidFill>
                  <a:schemeClr val="bg1"/>
                </a:solidFill>
              </a:rPr>
              <a:t>既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没有源头，也没有尾闾</a:t>
            </a:r>
          </a:p>
        </p:txBody>
      </p:sp>
      <p:sp>
        <p:nvSpPr>
          <p:cNvPr id="31754" name="Text Box 13"/>
          <p:cNvSpPr txBox="1">
            <a:spLocks noChangeArrowheads="1"/>
          </p:cNvSpPr>
          <p:nvPr/>
        </p:nvSpPr>
        <p:spPr bwMode="auto">
          <a:xfrm>
            <a:off x="869950" y="3860800"/>
            <a:ext cx="630872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物理意义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磁场是无源场，它表明“磁荷”是不存在的</a:t>
            </a:r>
          </a:p>
          <a:p>
            <a:pPr algn="l" eaLnBrk="1" hangingPunct="1"/>
            <a:endParaRPr kumimoji="1" lang="en-US" altLang="zh-CN" sz="2400" b="1">
              <a:solidFill>
                <a:srgbClr val="66FFFF"/>
              </a:solidFill>
              <a:latin typeface="Times New Roman" panose="02020603050405020304" pitchFamily="18" charset="0"/>
            </a:endParaRPr>
          </a:p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它是电磁场的一条基本规律，对一切宏观电磁现象都成立，无论是恒定磁场，还是变化和运动的磁场都满足这一定理，它是麦克斯韦方程组的其中一个方程</a:t>
            </a:r>
            <a:endParaRPr kumimoji="1" lang="en-US" altLang="zh-CN" sz="2400" b="1">
              <a:solidFill>
                <a:srgbClr val="66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5" name="Oval 33"/>
          <p:cNvSpPr>
            <a:spLocks noChangeArrowheads="1"/>
          </p:cNvSpPr>
          <p:nvPr/>
        </p:nvSpPr>
        <p:spPr bwMode="auto">
          <a:xfrm>
            <a:off x="6115050" y="1314450"/>
            <a:ext cx="1828800" cy="1295400"/>
          </a:xfrm>
          <a:prstGeom prst="ellipse">
            <a:avLst/>
          </a:prstGeom>
          <a:solidFill>
            <a:srgbClr val="009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0350"/>
            <a:ext cx="8974138" cy="612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76250"/>
            <a:ext cx="8824913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0" y="333375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10.4  </a:t>
            </a:r>
            <a:r>
              <a:rPr kumimoji="1" lang="zh-CN" altLang="en-US" sz="32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安培环路定理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230188" y="2297113"/>
            <a:ext cx="5045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安培环路定理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769938" y="1038225"/>
            <a:ext cx="2201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静电场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126981" name="Object 5"/>
          <p:cNvGraphicFramePr>
            <a:graphicFrameLocks noChangeAspect="1"/>
          </p:cNvGraphicFramePr>
          <p:nvPr/>
        </p:nvGraphicFramePr>
        <p:xfrm>
          <a:off x="2262188" y="1004888"/>
          <a:ext cx="1547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4" name="Equation" r:id="rId3" imgW="1440313" imgH="480060" progId="Equation.3">
                  <p:embed/>
                </p:oleObj>
              </mc:Choice>
              <mc:Fallback>
                <p:oleObj name="Equation" r:id="rId3" imgW="1440313" imgH="4800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1004888"/>
                        <a:ext cx="15478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3989388" y="100965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静电场是保守场</a:t>
            </a: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779463" y="1722438"/>
            <a:ext cx="2268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    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2268538" y="1703388"/>
          <a:ext cx="15113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Equation" r:id="rId5" imgW="1401962" imgH="480060" progId="Equation.3">
                  <p:embed/>
                </p:oleObj>
              </mc:Choice>
              <mc:Fallback>
                <p:oleObj name="Equation" r:id="rId5" imgW="1401962" imgH="4800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03388"/>
                        <a:ext cx="15113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Text Box 9"/>
          <p:cNvSpPr txBox="1">
            <a:spLocks noChangeArrowheads="1"/>
          </p:cNvSpPr>
          <p:nvPr/>
        </p:nvSpPr>
        <p:spPr bwMode="auto">
          <a:xfrm>
            <a:off x="481013" y="2816225"/>
            <a:ext cx="4776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以无限长载流直导线为例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26986" name="Object 10"/>
          <p:cNvGraphicFramePr>
            <a:graphicFrameLocks/>
          </p:cNvGraphicFramePr>
          <p:nvPr/>
        </p:nvGraphicFramePr>
        <p:xfrm>
          <a:off x="1606550" y="3352800"/>
          <a:ext cx="11953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Equation" r:id="rId7" imgW="1097517" imgH="716070" progId="Equation.3">
                  <p:embed/>
                </p:oleObj>
              </mc:Choice>
              <mc:Fallback>
                <p:oleObj name="Equation" r:id="rId7" imgW="1097517" imgH="71607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3352800"/>
                        <a:ext cx="11953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7" name="Object 11"/>
          <p:cNvGraphicFramePr>
            <a:graphicFrameLocks/>
          </p:cNvGraphicFramePr>
          <p:nvPr/>
        </p:nvGraphicFramePr>
        <p:xfrm>
          <a:off x="1712913" y="4338638"/>
          <a:ext cx="10033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Equation" r:id="rId9" imgW="906706" imgH="510330" progId="Equation.3">
                  <p:embed/>
                </p:oleObj>
              </mc:Choice>
              <mc:Fallback>
                <p:oleObj name="Equation" r:id="rId9" imgW="906706" imgH="51033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4338638"/>
                        <a:ext cx="10033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8" name="Object 12"/>
          <p:cNvGraphicFramePr>
            <a:graphicFrameLocks/>
          </p:cNvGraphicFramePr>
          <p:nvPr/>
        </p:nvGraphicFramePr>
        <p:xfrm>
          <a:off x="2757488" y="4321175"/>
          <a:ext cx="17383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Equation" r:id="rId11" imgW="1630650" imgH="510330" progId="Equation.3">
                  <p:embed/>
                </p:oleObj>
              </mc:Choice>
              <mc:Fallback>
                <p:oleObj name="Equation" r:id="rId11" imgW="1630650" imgH="51033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4321175"/>
                        <a:ext cx="17383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/>
          </p:cNvGraphicFramePr>
          <p:nvPr/>
        </p:nvGraphicFramePr>
        <p:xfrm>
          <a:off x="1608138" y="5048250"/>
          <a:ext cx="1752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Equation" r:id="rId13" imgW="1653377" imgH="716070" progId="Equation.3">
                  <p:embed/>
                </p:oleObj>
              </mc:Choice>
              <mc:Fallback>
                <p:oleObj name="Equation" r:id="rId13" imgW="1653377" imgH="71607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5048250"/>
                        <a:ext cx="1752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0" name="Object 14"/>
          <p:cNvGraphicFramePr>
            <a:graphicFrameLocks/>
          </p:cNvGraphicFramePr>
          <p:nvPr/>
        </p:nvGraphicFramePr>
        <p:xfrm>
          <a:off x="3595688" y="5259388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Equation" r:id="rId15" imgW="716369" imgH="335333" progId="Equation.3">
                  <p:embed/>
                </p:oleObj>
              </mc:Choice>
              <mc:Fallback>
                <p:oleObj name="Equation" r:id="rId15" imgW="716369" imgH="335333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5259388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1" name="Text Box 15"/>
          <p:cNvSpPr txBox="1">
            <a:spLocks noChangeArrowheads="1"/>
          </p:cNvSpPr>
          <p:nvPr/>
        </p:nvSpPr>
        <p:spPr bwMode="auto">
          <a:xfrm>
            <a:off x="768350" y="5943600"/>
            <a:ext cx="700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磁场的环流与环路中所包围的电流有关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6992" name="Rectangle 16"/>
          <p:cNvSpPr>
            <a:spLocks noChangeArrowheads="1"/>
          </p:cNvSpPr>
          <p:nvPr/>
        </p:nvSpPr>
        <p:spPr bwMode="auto">
          <a:xfrm>
            <a:off x="6553200" y="1524000"/>
            <a:ext cx="152400" cy="23622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2F7676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93" name="Freeform 17"/>
          <p:cNvSpPr>
            <a:spLocks/>
          </p:cNvSpPr>
          <p:nvPr/>
        </p:nvSpPr>
        <p:spPr bwMode="auto">
          <a:xfrm>
            <a:off x="5943600" y="2438400"/>
            <a:ext cx="2667000" cy="914400"/>
          </a:xfrm>
          <a:custGeom>
            <a:avLst/>
            <a:gdLst>
              <a:gd name="T0" fmla="*/ 2147483646 w 2648"/>
              <a:gd name="T1" fmla="*/ 2147483646 h 1184"/>
              <a:gd name="T2" fmla="*/ 2147483646 w 2648"/>
              <a:gd name="T3" fmla="*/ 2147483646 h 1184"/>
              <a:gd name="T4" fmla="*/ 2147483646 w 2648"/>
              <a:gd name="T5" fmla="*/ 2147483646 h 1184"/>
              <a:gd name="T6" fmla="*/ 2147483646 w 2648"/>
              <a:gd name="T7" fmla="*/ 2147483646 h 1184"/>
              <a:gd name="T8" fmla="*/ 2147483646 w 2648"/>
              <a:gd name="T9" fmla="*/ 2147483646 h 1184"/>
              <a:gd name="T10" fmla="*/ 2147483646 w 2648"/>
              <a:gd name="T11" fmla="*/ 2147483646 h 1184"/>
              <a:gd name="T12" fmla="*/ 2147483646 w 2648"/>
              <a:gd name="T13" fmla="*/ 2147483646 h 1184"/>
              <a:gd name="T14" fmla="*/ 2147483646 w 2648"/>
              <a:gd name="T15" fmla="*/ 2147483646 h 1184"/>
              <a:gd name="T16" fmla="*/ 2147483646 w 2648"/>
              <a:gd name="T17" fmla="*/ 2147483646 h 1184"/>
              <a:gd name="T18" fmla="*/ 2147483646 w 2648"/>
              <a:gd name="T19" fmla="*/ 2147483646 h 1184"/>
              <a:gd name="T20" fmla="*/ 2147483646 w 2648"/>
              <a:gd name="T21" fmla="*/ 2147483646 h 1184"/>
              <a:gd name="T22" fmla="*/ 2147483646 w 2648"/>
              <a:gd name="T23" fmla="*/ 2147483646 h 1184"/>
              <a:gd name="T24" fmla="*/ 2147483646 w 2648"/>
              <a:gd name="T25" fmla="*/ 2147483646 h 1184"/>
              <a:gd name="T26" fmla="*/ 2147483646 w 2648"/>
              <a:gd name="T27" fmla="*/ 2147483646 h 1184"/>
              <a:gd name="T28" fmla="*/ 2147483646 w 2648"/>
              <a:gd name="T29" fmla="*/ 2147483646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4" name="Oval 18"/>
          <p:cNvSpPr>
            <a:spLocks noChangeArrowheads="1"/>
          </p:cNvSpPr>
          <p:nvPr/>
        </p:nvSpPr>
        <p:spPr bwMode="auto">
          <a:xfrm>
            <a:off x="4953000" y="2667000"/>
            <a:ext cx="3352800" cy="76200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6995" name="Object 19"/>
          <p:cNvGraphicFramePr>
            <a:graphicFrameLocks/>
          </p:cNvGraphicFramePr>
          <p:nvPr/>
        </p:nvGraphicFramePr>
        <p:xfrm>
          <a:off x="7086600" y="1600200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Equation" r:id="rId17" imgW="106532" imgH="183038" progId="Equation.3">
                  <p:embed/>
                </p:oleObj>
              </mc:Choice>
              <mc:Fallback>
                <p:oleObj name="Equation" r:id="rId17" imgW="106532" imgH="183038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600200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6" name="Line 20"/>
          <p:cNvSpPr>
            <a:spLocks noChangeShapeType="1"/>
          </p:cNvSpPr>
          <p:nvPr/>
        </p:nvSpPr>
        <p:spPr bwMode="auto">
          <a:xfrm flipV="1">
            <a:off x="6934200" y="152400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5943600" y="2209800"/>
          <a:ext cx="255588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Equation" r:id="rId19" imgW="144884" imgH="183038" progId="Equation.3">
                  <p:embed/>
                </p:oleObj>
              </mc:Choice>
              <mc:Fallback>
                <p:oleObj name="Equation" r:id="rId19" imgW="144884" imgH="183038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09800"/>
                        <a:ext cx="255588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8" name="Oval 22"/>
          <p:cNvSpPr>
            <a:spLocks noChangeArrowheads="1"/>
          </p:cNvSpPr>
          <p:nvPr/>
        </p:nvSpPr>
        <p:spPr bwMode="auto">
          <a:xfrm>
            <a:off x="7924800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6999" name="Object 23"/>
          <p:cNvGraphicFramePr>
            <a:graphicFrameLocks noChangeAspect="1"/>
          </p:cNvGraphicFramePr>
          <p:nvPr/>
        </p:nvGraphicFramePr>
        <p:xfrm>
          <a:off x="8229600" y="3200400"/>
          <a:ext cx="374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Equation" r:id="rId21" imgW="53503" imgH="61013" progId="Equation.3">
                  <p:embed/>
                </p:oleObj>
              </mc:Choice>
              <mc:Fallback>
                <p:oleObj name="Equation" r:id="rId21" imgW="53503" imgH="6101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200400"/>
                        <a:ext cx="374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0" name="Freeform 24"/>
          <p:cNvSpPr>
            <a:spLocks/>
          </p:cNvSpPr>
          <p:nvPr/>
        </p:nvSpPr>
        <p:spPr bwMode="auto">
          <a:xfrm>
            <a:off x="5892800" y="4384675"/>
            <a:ext cx="2667000" cy="1524000"/>
          </a:xfrm>
          <a:custGeom>
            <a:avLst/>
            <a:gdLst>
              <a:gd name="T0" fmla="*/ 2147483646 w 2648"/>
              <a:gd name="T1" fmla="*/ 2147483646 h 1184"/>
              <a:gd name="T2" fmla="*/ 2147483646 w 2648"/>
              <a:gd name="T3" fmla="*/ 2147483646 h 1184"/>
              <a:gd name="T4" fmla="*/ 2147483646 w 2648"/>
              <a:gd name="T5" fmla="*/ 2147483646 h 1184"/>
              <a:gd name="T6" fmla="*/ 2147483646 w 2648"/>
              <a:gd name="T7" fmla="*/ 2147483646 h 1184"/>
              <a:gd name="T8" fmla="*/ 2147483646 w 2648"/>
              <a:gd name="T9" fmla="*/ 2147483646 h 1184"/>
              <a:gd name="T10" fmla="*/ 2147483646 w 2648"/>
              <a:gd name="T11" fmla="*/ 2147483646 h 1184"/>
              <a:gd name="T12" fmla="*/ 2147483646 w 2648"/>
              <a:gd name="T13" fmla="*/ 2147483646 h 1184"/>
              <a:gd name="T14" fmla="*/ 2147483646 w 2648"/>
              <a:gd name="T15" fmla="*/ 2147483646 h 1184"/>
              <a:gd name="T16" fmla="*/ 2147483646 w 2648"/>
              <a:gd name="T17" fmla="*/ 2147483646 h 1184"/>
              <a:gd name="T18" fmla="*/ 2147483646 w 2648"/>
              <a:gd name="T19" fmla="*/ 2147483646 h 1184"/>
              <a:gd name="T20" fmla="*/ 2147483646 w 2648"/>
              <a:gd name="T21" fmla="*/ 2147483646 h 1184"/>
              <a:gd name="T22" fmla="*/ 2147483646 w 2648"/>
              <a:gd name="T23" fmla="*/ 2147483646 h 1184"/>
              <a:gd name="T24" fmla="*/ 2147483646 w 2648"/>
              <a:gd name="T25" fmla="*/ 2147483646 h 1184"/>
              <a:gd name="T26" fmla="*/ 2147483646 w 2648"/>
              <a:gd name="T27" fmla="*/ 2147483646 h 1184"/>
              <a:gd name="T28" fmla="*/ 2147483646 w 2648"/>
              <a:gd name="T29" fmla="*/ 2147483646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01" name="Oval 25"/>
          <p:cNvSpPr>
            <a:spLocks noChangeArrowheads="1"/>
          </p:cNvSpPr>
          <p:nvPr/>
        </p:nvSpPr>
        <p:spPr bwMode="auto">
          <a:xfrm>
            <a:off x="7721600" y="57562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7002" name="Object 26"/>
          <p:cNvGraphicFramePr>
            <a:graphicFrameLocks/>
          </p:cNvGraphicFramePr>
          <p:nvPr/>
        </p:nvGraphicFramePr>
        <p:xfrm>
          <a:off x="6084888" y="4737100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Equation" r:id="rId23" imgW="106532" imgH="183038" progId="Equation.3">
                  <p:embed/>
                </p:oleObj>
              </mc:Choice>
              <mc:Fallback>
                <p:oleObj name="Equation" r:id="rId23" imgW="106532" imgH="183038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737100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3" name="Object 27"/>
          <p:cNvGraphicFramePr>
            <a:graphicFrameLocks/>
          </p:cNvGraphicFramePr>
          <p:nvPr/>
        </p:nvGraphicFramePr>
        <p:xfrm>
          <a:off x="7924800" y="4648200"/>
          <a:ext cx="279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Equation" r:id="rId25" imgW="182762" imgH="236010" progId="Equation.3">
                  <p:embed/>
                </p:oleObj>
              </mc:Choice>
              <mc:Fallback>
                <p:oleObj name="Equation" r:id="rId25" imgW="182762" imgH="23601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648200"/>
                        <a:ext cx="2794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4" name="Object 28"/>
          <p:cNvGraphicFramePr>
            <a:graphicFrameLocks/>
          </p:cNvGraphicFramePr>
          <p:nvPr/>
        </p:nvGraphicFramePr>
        <p:xfrm>
          <a:off x="7724775" y="285750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27" imgW="106532" imgH="159862" progId="Equation.3">
                  <p:embed/>
                </p:oleObj>
              </mc:Choice>
              <mc:Fallback>
                <p:oleObj name="Equation" r:id="rId27" imgW="106532" imgH="159862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775" y="2857500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05" name="Object 29"/>
          <p:cNvGraphicFramePr>
            <a:graphicFrameLocks/>
          </p:cNvGraphicFramePr>
          <p:nvPr/>
        </p:nvGraphicFramePr>
        <p:xfrm>
          <a:off x="6858000" y="5421313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29" imgW="106532" imgH="159862" progId="Equation.3">
                  <p:embed/>
                </p:oleObj>
              </mc:Choice>
              <mc:Fallback>
                <p:oleObj name="Equation" r:id="rId29" imgW="106532" imgH="159862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421313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6" name="Line 30"/>
          <p:cNvSpPr>
            <a:spLocks noChangeShapeType="1"/>
          </p:cNvSpPr>
          <p:nvPr/>
        </p:nvSpPr>
        <p:spPr bwMode="auto">
          <a:xfrm flipV="1">
            <a:off x="7874000" y="5483225"/>
            <a:ext cx="436563" cy="32543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7007" name="Object 31"/>
          <p:cNvGraphicFramePr>
            <a:graphicFrameLocks/>
          </p:cNvGraphicFramePr>
          <p:nvPr/>
        </p:nvGraphicFramePr>
        <p:xfrm>
          <a:off x="5992813" y="5441950"/>
          <a:ext cx="2555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31" imgW="144884" imgH="183038" progId="Equation.3">
                  <p:embed/>
                </p:oleObj>
              </mc:Choice>
              <mc:Fallback>
                <p:oleObj name="Equation" r:id="rId31" imgW="144884" imgH="183038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813" y="5441950"/>
                        <a:ext cx="2555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8" name="Line 32"/>
          <p:cNvSpPr>
            <a:spLocks noChangeShapeType="1"/>
          </p:cNvSpPr>
          <p:nvPr/>
        </p:nvSpPr>
        <p:spPr bwMode="auto">
          <a:xfrm>
            <a:off x="6502400" y="4918075"/>
            <a:ext cx="1800225" cy="5762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7009" name="Object 33"/>
          <p:cNvGraphicFramePr>
            <a:graphicFrameLocks/>
          </p:cNvGraphicFramePr>
          <p:nvPr/>
        </p:nvGraphicFramePr>
        <p:xfrm>
          <a:off x="7391400" y="4800600"/>
          <a:ext cx="2921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33" imgW="182762" imgH="220875" progId="Equation.3">
                  <p:embed/>
                </p:oleObj>
              </mc:Choice>
              <mc:Fallback>
                <p:oleObj name="Equation" r:id="rId33" imgW="182762" imgH="220875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2921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10" name="AutoShape 34"/>
          <p:cNvSpPr>
            <a:spLocks noChangeArrowheads="1"/>
          </p:cNvSpPr>
          <p:nvPr/>
        </p:nvSpPr>
        <p:spPr bwMode="auto">
          <a:xfrm>
            <a:off x="7467600" y="2209800"/>
            <a:ext cx="457200" cy="1524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7011" name="AutoShape 35"/>
          <p:cNvSpPr>
            <a:spLocks noChangeArrowheads="1"/>
          </p:cNvSpPr>
          <p:nvPr/>
        </p:nvSpPr>
        <p:spPr bwMode="auto">
          <a:xfrm>
            <a:off x="7264400" y="4173538"/>
            <a:ext cx="457200" cy="1524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7012" name="Rectangle 36"/>
          <p:cNvSpPr>
            <a:spLocks noChangeArrowheads="1"/>
          </p:cNvSpPr>
          <p:nvPr/>
        </p:nvSpPr>
        <p:spPr bwMode="auto">
          <a:xfrm>
            <a:off x="6588125" y="1541463"/>
            <a:ext cx="107950" cy="16002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2F767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7013" name="Object 37"/>
          <p:cNvGraphicFramePr>
            <a:graphicFrameLocks/>
          </p:cNvGraphicFramePr>
          <p:nvPr/>
        </p:nvGraphicFramePr>
        <p:xfrm>
          <a:off x="8077200" y="5638800"/>
          <a:ext cx="3921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35" imgW="289767" imgH="259185" progId="Equation.3">
                  <p:embed/>
                </p:oleObj>
              </mc:Choice>
              <mc:Fallback>
                <p:oleObj name="Equation" r:id="rId35" imgW="289767" imgH="25918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638800"/>
                        <a:ext cx="3921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014" name="Object 38"/>
          <p:cNvGraphicFramePr>
            <a:graphicFrameLocks noChangeAspect="1"/>
          </p:cNvGraphicFramePr>
          <p:nvPr/>
        </p:nvGraphicFramePr>
        <p:xfrm>
          <a:off x="7019925" y="5099050"/>
          <a:ext cx="3603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公式" r:id="rId37" imgW="350372" imgH="297022" progId="Equation.3">
                  <p:embed/>
                </p:oleObj>
              </mc:Choice>
              <mc:Fallback>
                <p:oleObj name="公式" r:id="rId37" imgW="350372" imgH="297022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5099050"/>
                        <a:ext cx="360363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7015" name="Group 39"/>
          <p:cNvGrpSpPr>
            <a:grpSpLocks/>
          </p:cNvGrpSpPr>
          <p:nvPr/>
        </p:nvGrpSpPr>
        <p:grpSpPr bwMode="auto">
          <a:xfrm>
            <a:off x="7596188" y="6021388"/>
            <a:ext cx="533400" cy="381000"/>
            <a:chOff x="4785" y="3793"/>
            <a:chExt cx="336" cy="240"/>
          </a:xfrm>
        </p:grpSpPr>
        <p:graphicFrame>
          <p:nvGraphicFramePr>
            <p:cNvPr id="34862" name="Object 40"/>
            <p:cNvGraphicFramePr>
              <a:graphicFrameLocks noChangeAspect="1"/>
            </p:cNvGraphicFramePr>
            <p:nvPr/>
          </p:nvGraphicFramePr>
          <p:xfrm>
            <a:off x="4876" y="3814"/>
            <a:ext cx="14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2" name="Equation" r:id="rId39" imgW="114108" imgH="220875" progId="Equation.3">
                    <p:embed/>
                  </p:oleObj>
                </mc:Choice>
                <mc:Fallback>
                  <p:oleObj name="Equation" r:id="rId39" imgW="114108" imgH="220875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" y="3814"/>
                          <a:ext cx="14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63" name="AutoShape 41"/>
            <p:cNvSpPr>
              <a:spLocks noChangeArrowheads="1"/>
            </p:cNvSpPr>
            <p:nvPr/>
          </p:nvSpPr>
          <p:spPr bwMode="auto">
            <a:xfrm>
              <a:off x="4785" y="3793"/>
              <a:ext cx="336" cy="240"/>
            </a:xfrm>
            <a:prstGeom prst="wedgeEllipseCallout">
              <a:avLst>
                <a:gd name="adj1" fmla="val 33037"/>
                <a:gd name="adj2" fmla="val -172083"/>
              </a:avLst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2400" b="1">
                <a:solidFill>
                  <a:srgbClr val="FFFF99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127018" name="Oval 42"/>
          <p:cNvSpPr>
            <a:spLocks noChangeArrowheads="1"/>
          </p:cNvSpPr>
          <p:nvPr/>
        </p:nvSpPr>
        <p:spPr bwMode="auto">
          <a:xfrm>
            <a:off x="6350000" y="4841875"/>
            <a:ext cx="152400" cy="1524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7019" name="Line 43"/>
          <p:cNvSpPr>
            <a:spLocks noChangeShapeType="1"/>
          </p:cNvSpPr>
          <p:nvPr/>
        </p:nvSpPr>
        <p:spPr bwMode="auto">
          <a:xfrm flipV="1">
            <a:off x="7797800" y="4918075"/>
            <a:ext cx="533400" cy="914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20" name="Arc 44"/>
          <p:cNvSpPr>
            <a:spLocks/>
          </p:cNvSpPr>
          <p:nvPr/>
        </p:nvSpPr>
        <p:spPr bwMode="auto">
          <a:xfrm rot="4198434">
            <a:off x="6604794" y="4931569"/>
            <a:ext cx="273050" cy="319088"/>
          </a:xfrm>
          <a:custGeom>
            <a:avLst/>
            <a:gdLst>
              <a:gd name="T0" fmla="*/ 2147483646 w 17519"/>
              <a:gd name="T1" fmla="*/ 0 h 19105"/>
              <a:gd name="T2" fmla="*/ 2147483646 w 17519"/>
              <a:gd name="T3" fmla="*/ 2147483646 h 19105"/>
              <a:gd name="T4" fmla="*/ 0 w 17519"/>
              <a:gd name="T5" fmla="*/ 2147483646 h 191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lnTo>
                  <a:pt x="10077" y="-1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021" name="Arc 45"/>
          <p:cNvSpPr>
            <a:spLocks/>
          </p:cNvSpPr>
          <p:nvPr/>
        </p:nvSpPr>
        <p:spPr bwMode="auto">
          <a:xfrm rot="-305855">
            <a:off x="7847013" y="5535613"/>
            <a:ext cx="273050" cy="319087"/>
          </a:xfrm>
          <a:custGeom>
            <a:avLst/>
            <a:gdLst>
              <a:gd name="T0" fmla="*/ 2147483646 w 17519"/>
              <a:gd name="T1" fmla="*/ 0 h 19105"/>
              <a:gd name="T2" fmla="*/ 2147483646 w 17519"/>
              <a:gd name="T3" fmla="*/ 2147483646 h 19105"/>
              <a:gd name="T4" fmla="*/ 0 w 17519"/>
              <a:gd name="T5" fmla="*/ 2147483646 h 191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lnTo>
                  <a:pt x="10077" y="-1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022" name="Line 46"/>
          <p:cNvSpPr>
            <a:spLocks noChangeShapeType="1"/>
          </p:cNvSpPr>
          <p:nvPr/>
        </p:nvSpPr>
        <p:spPr bwMode="auto">
          <a:xfrm>
            <a:off x="6426200" y="4918075"/>
            <a:ext cx="1371600" cy="914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7023" name="Line 47"/>
          <p:cNvSpPr>
            <a:spLocks noChangeShapeType="1"/>
          </p:cNvSpPr>
          <p:nvPr/>
        </p:nvSpPr>
        <p:spPr bwMode="auto">
          <a:xfrm>
            <a:off x="6629400" y="2819400"/>
            <a:ext cx="1371600" cy="4572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127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9" dur="500"/>
                                        <p:tgtEl>
                                          <p:spTgt spid="12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12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2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7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7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12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3" dur="500"/>
                                        <p:tgtEl>
                                          <p:spTgt spid="12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7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autoUpdateAnimBg="0"/>
      <p:bldP spid="126979" grpId="0" autoUpdateAnimBg="0"/>
      <p:bldP spid="126980" grpId="0" autoUpdateAnimBg="0"/>
      <p:bldP spid="126982" grpId="0" autoUpdateAnimBg="0"/>
      <p:bldP spid="126983" grpId="0" autoUpdateAnimBg="0"/>
      <p:bldP spid="126985" grpId="0" autoUpdateAnimBg="0"/>
      <p:bldP spid="126991" grpId="0" autoUpdateAnimBg="0"/>
      <p:bldP spid="126992" grpId="0" animBg="1"/>
      <p:bldP spid="126994" grpId="0" animBg="1"/>
      <p:bldP spid="126998" grpId="0" animBg="1"/>
      <p:bldP spid="127001" grpId="0" animBg="1"/>
      <p:bldP spid="127010" grpId="0" animBg="1"/>
      <p:bldP spid="127011" grpId="0" animBg="1"/>
      <p:bldP spid="127012" grpId="0" animBg="1"/>
      <p:bldP spid="1270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512763" y="1676400"/>
            <a:ext cx="438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若环路中不包围电流的情况？</a:t>
            </a:r>
            <a:endParaRPr kumimoji="1" lang="zh-CN" altLang="en-US" sz="2800">
              <a:solidFill>
                <a:srgbClr val="66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3" name="AutoShape 3"/>
          <p:cNvSpPr>
            <a:spLocks noChangeArrowheads="1"/>
          </p:cNvSpPr>
          <p:nvPr/>
        </p:nvSpPr>
        <p:spPr bwMode="auto">
          <a:xfrm>
            <a:off x="5064125" y="3176588"/>
            <a:ext cx="2936875" cy="914400"/>
          </a:xfrm>
          <a:prstGeom prst="parallelogram">
            <a:avLst>
              <a:gd name="adj" fmla="val 80295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5867400" y="2239963"/>
            <a:ext cx="146050" cy="1546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475E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05" name="Rectangle 5"/>
          <p:cNvSpPr>
            <a:spLocks noChangeArrowheads="1"/>
          </p:cNvSpPr>
          <p:nvPr/>
        </p:nvSpPr>
        <p:spPr bwMode="auto">
          <a:xfrm>
            <a:off x="5867400" y="4092575"/>
            <a:ext cx="146050" cy="403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475E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06" name="Freeform 6"/>
          <p:cNvSpPr>
            <a:spLocks/>
          </p:cNvSpPr>
          <p:nvPr/>
        </p:nvSpPr>
        <p:spPr bwMode="auto">
          <a:xfrm>
            <a:off x="6119813" y="3281363"/>
            <a:ext cx="1371600" cy="657225"/>
          </a:xfrm>
          <a:custGeom>
            <a:avLst/>
            <a:gdLst>
              <a:gd name="T0" fmla="*/ 2147483646 w 1592"/>
              <a:gd name="T1" fmla="*/ 2147483646 h 1432"/>
              <a:gd name="T2" fmla="*/ 2147483646 w 1592"/>
              <a:gd name="T3" fmla="*/ 2147483646 h 1432"/>
              <a:gd name="T4" fmla="*/ 2147483646 w 1592"/>
              <a:gd name="T5" fmla="*/ 2147483646 h 1432"/>
              <a:gd name="T6" fmla="*/ 2147483646 w 1592"/>
              <a:gd name="T7" fmla="*/ 2147483646 h 1432"/>
              <a:gd name="T8" fmla="*/ 2147483646 w 1592"/>
              <a:gd name="T9" fmla="*/ 2147483646 h 1432"/>
              <a:gd name="T10" fmla="*/ 2147483646 w 1592"/>
              <a:gd name="T11" fmla="*/ 2147483646 h 1432"/>
              <a:gd name="T12" fmla="*/ 2147483646 w 1592"/>
              <a:gd name="T13" fmla="*/ 2147483646 h 1432"/>
              <a:gd name="T14" fmla="*/ 2147483646 w 1592"/>
              <a:gd name="T15" fmla="*/ 2147483646 h 1432"/>
              <a:gd name="T16" fmla="*/ 2147483646 w 1592"/>
              <a:gd name="T17" fmla="*/ 2147483646 h 1432"/>
              <a:gd name="T18" fmla="*/ 2147483646 w 1592"/>
              <a:gd name="T19" fmla="*/ 2147483646 h 1432"/>
              <a:gd name="T20" fmla="*/ 2147483646 w 1592"/>
              <a:gd name="T21" fmla="*/ 2147483646 h 1432"/>
              <a:gd name="T22" fmla="*/ 2147483646 w 1592"/>
              <a:gd name="T23" fmla="*/ 2147483646 h 1432"/>
              <a:gd name="T24" fmla="*/ 2147483646 w 1592"/>
              <a:gd name="T25" fmla="*/ 2147483646 h 14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92" h="1432">
                <a:moveTo>
                  <a:pt x="1312" y="80"/>
                </a:moveTo>
                <a:cubicBezTo>
                  <a:pt x="1232" y="96"/>
                  <a:pt x="1168" y="112"/>
                  <a:pt x="1072" y="128"/>
                </a:cubicBezTo>
                <a:cubicBezTo>
                  <a:pt x="976" y="144"/>
                  <a:pt x="872" y="112"/>
                  <a:pt x="736" y="176"/>
                </a:cubicBezTo>
                <a:cubicBezTo>
                  <a:pt x="600" y="240"/>
                  <a:pt x="376" y="368"/>
                  <a:pt x="256" y="512"/>
                </a:cubicBezTo>
                <a:cubicBezTo>
                  <a:pt x="136" y="656"/>
                  <a:pt x="32" y="896"/>
                  <a:pt x="16" y="1040"/>
                </a:cubicBezTo>
                <a:cubicBezTo>
                  <a:pt x="0" y="1184"/>
                  <a:pt x="56" y="1320"/>
                  <a:pt x="160" y="1376"/>
                </a:cubicBezTo>
                <a:cubicBezTo>
                  <a:pt x="264" y="1432"/>
                  <a:pt x="520" y="1424"/>
                  <a:pt x="640" y="1376"/>
                </a:cubicBezTo>
                <a:cubicBezTo>
                  <a:pt x="760" y="1328"/>
                  <a:pt x="792" y="1192"/>
                  <a:pt x="880" y="1088"/>
                </a:cubicBezTo>
                <a:cubicBezTo>
                  <a:pt x="968" y="984"/>
                  <a:pt x="1080" y="840"/>
                  <a:pt x="1168" y="752"/>
                </a:cubicBezTo>
                <a:cubicBezTo>
                  <a:pt x="1256" y="664"/>
                  <a:pt x="1344" y="640"/>
                  <a:pt x="1408" y="560"/>
                </a:cubicBezTo>
                <a:cubicBezTo>
                  <a:pt x="1472" y="480"/>
                  <a:pt x="1528" y="360"/>
                  <a:pt x="1552" y="272"/>
                </a:cubicBezTo>
                <a:cubicBezTo>
                  <a:pt x="1576" y="184"/>
                  <a:pt x="1592" y="64"/>
                  <a:pt x="1552" y="32"/>
                </a:cubicBezTo>
                <a:cubicBezTo>
                  <a:pt x="1512" y="0"/>
                  <a:pt x="1392" y="64"/>
                  <a:pt x="1312" y="80"/>
                </a:cubicBezTo>
                <a:close/>
              </a:path>
            </a:pathLst>
          </a:custGeom>
          <a:noFill/>
          <a:ln w="28575" cmpd="sng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07" name="Object 7"/>
          <p:cNvGraphicFramePr>
            <a:graphicFrameLocks/>
          </p:cNvGraphicFramePr>
          <p:nvPr/>
        </p:nvGraphicFramePr>
        <p:xfrm>
          <a:off x="6318250" y="2338388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Equation" r:id="rId3" imgW="106532" imgH="183038" progId="Equation.3">
                  <p:embed/>
                </p:oleObj>
              </mc:Choice>
              <mc:Fallback>
                <p:oleObj name="Equation" r:id="rId3" imgW="106532" imgH="18303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0" y="2338388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Line 8"/>
          <p:cNvSpPr>
            <a:spLocks noChangeShapeType="1"/>
          </p:cNvSpPr>
          <p:nvPr/>
        </p:nvSpPr>
        <p:spPr bwMode="auto">
          <a:xfrm flipV="1">
            <a:off x="6154738" y="2163763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09" name="Object 9"/>
          <p:cNvGraphicFramePr>
            <a:graphicFrameLocks noChangeAspect="1"/>
          </p:cNvGraphicFramePr>
          <p:nvPr/>
        </p:nvGraphicFramePr>
        <p:xfrm>
          <a:off x="7058025" y="3557588"/>
          <a:ext cx="3444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Equation" r:id="rId5" imgW="30302" imgH="61013" progId="Equation.3">
                  <p:embed/>
                </p:oleObj>
              </mc:Choice>
              <mc:Fallback>
                <p:oleObj name="Equation" r:id="rId5" imgW="30302" imgH="6101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025" y="3557588"/>
                        <a:ext cx="3444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0" name="Text Box 10"/>
          <p:cNvSpPr txBox="1">
            <a:spLocks noChangeArrowheads="1"/>
          </p:cNvSpPr>
          <p:nvPr/>
        </p:nvSpPr>
        <p:spPr bwMode="auto">
          <a:xfrm>
            <a:off x="512763" y="304800"/>
            <a:ext cx="4395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若环路方向反向，情况如何？</a:t>
            </a:r>
            <a:endParaRPr kumimoji="1" lang="zh-CN" altLang="en-US" sz="2800">
              <a:solidFill>
                <a:srgbClr val="66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11" name="Freeform 11"/>
          <p:cNvSpPr>
            <a:spLocks/>
          </p:cNvSpPr>
          <p:nvPr/>
        </p:nvSpPr>
        <p:spPr bwMode="auto">
          <a:xfrm>
            <a:off x="6102350" y="587375"/>
            <a:ext cx="2667000" cy="1524000"/>
          </a:xfrm>
          <a:custGeom>
            <a:avLst/>
            <a:gdLst>
              <a:gd name="T0" fmla="*/ 2147483646 w 2648"/>
              <a:gd name="T1" fmla="*/ 2147483646 h 1184"/>
              <a:gd name="T2" fmla="*/ 2147483646 w 2648"/>
              <a:gd name="T3" fmla="*/ 2147483646 h 1184"/>
              <a:gd name="T4" fmla="*/ 2147483646 w 2648"/>
              <a:gd name="T5" fmla="*/ 2147483646 h 1184"/>
              <a:gd name="T6" fmla="*/ 2147483646 w 2648"/>
              <a:gd name="T7" fmla="*/ 2147483646 h 1184"/>
              <a:gd name="T8" fmla="*/ 2147483646 w 2648"/>
              <a:gd name="T9" fmla="*/ 2147483646 h 1184"/>
              <a:gd name="T10" fmla="*/ 2147483646 w 2648"/>
              <a:gd name="T11" fmla="*/ 2147483646 h 1184"/>
              <a:gd name="T12" fmla="*/ 2147483646 w 2648"/>
              <a:gd name="T13" fmla="*/ 2147483646 h 1184"/>
              <a:gd name="T14" fmla="*/ 2147483646 w 2648"/>
              <a:gd name="T15" fmla="*/ 2147483646 h 1184"/>
              <a:gd name="T16" fmla="*/ 2147483646 w 2648"/>
              <a:gd name="T17" fmla="*/ 2147483646 h 1184"/>
              <a:gd name="T18" fmla="*/ 2147483646 w 2648"/>
              <a:gd name="T19" fmla="*/ 2147483646 h 1184"/>
              <a:gd name="T20" fmla="*/ 2147483646 w 2648"/>
              <a:gd name="T21" fmla="*/ 2147483646 h 1184"/>
              <a:gd name="T22" fmla="*/ 2147483646 w 2648"/>
              <a:gd name="T23" fmla="*/ 2147483646 h 1184"/>
              <a:gd name="T24" fmla="*/ 2147483646 w 2648"/>
              <a:gd name="T25" fmla="*/ 2147483646 h 1184"/>
              <a:gd name="T26" fmla="*/ 2147483646 w 2648"/>
              <a:gd name="T27" fmla="*/ 2147483646 h 1184"/>
              <a:gd name="T28" fmla="*/ 2147483646 w 2648"/>
              <a:gd name="T29" fmla="*/ 2147483646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12" name="Oval 12"/>
          <p:cNvSpPr>
            <a:spLocks noChangeArrowheads="1"/>
          </p:cNvSpPr>
          <p:nvPr/>
        </p:nvSpPr>
        <p:spPr bwMode="auto">
          <a:xfrm>
            <a:off x="6559550" y="1044575"/>
            <a:ext cx="152400" cy="1524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13" name="Oval 13"/>
          <p:cNvSpPr>
            <a:spLocks noChangeArrowheads="1"/>
          </p:cNvSpPr>
          <p:nvPr/>
        </p:nvSpPr>
        <p:spPr bwMode="auto">
          <a:xfrm>
            <a:off x="7931150" y="19589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14" name="Line 14"/>
          <p:cNvSpPr>
            <a:spLocks noChangeShapeType="1"/>
          </p:cNvSpPr>
          <p:nvPr/>
        </p:nvSpPr>
        <p:spPr bwMode="auto">
          <a:xfrm flipV="1">
            <a:off x="8007350" y="1120775"/>
            <a:ext cx="533400" cy="914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15" name="Object 15"/>
          <p:cNvGraphicFramePr>
            <a:graphicFrameLocks/>
          </p:cNvGraphicFramePr>
          <p:nvPr/>
        </p:nvGraphicFramePr>
        <p:xfrm>
          <a:off x="6324600" y="950913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7" imgW="106532" imgH="183038" progId="Equation.3">
                  <p:embed/>
                </p:oleObj>
              </mc:Choice>
              <mc:Fallback>
                <p:oleObj name="Equation" r:id="rId7" imgW="106532" imgH="183038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950913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6" name="Object 16"/>
          <p:cNvGraphicFramePr>
            <a:graphicFrameLocks/>
          </p:cNvGraphicFramePr>
          <p:nvPr/>
        </p:nvGraphicFramePr>
        <p:xfrm>
          <a:off x="8205788" y="798513"/>
          <a:ext cx="2809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9" imgW="182762" imgH="236010" progId="Equation.3">
                  <p:embed/>
                </p:oleObj>
              </mc:Choice>
              <mc:Fallback>
                <p:oleObj name="Equation" r:id="rId9" imgW="182762" imgH="23601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5788" y="798513"/>
                        <a:ext cx="2809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7" name="Object 17"/>
          <p:cNvGraphicFramePr>
            <a:graphicFrameLocks/>
          </p:cNvGraphicFramePr>
          <p:nvPr/>
        </p:nvGraphicFramePr>
        <p:xfrm>
          <a:off x="7620000" y="1408113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Equation" r:id="rId11" imgW="106532" imgH="159862" progId="Equation.3">
                  <p:embed/>
                </p:oleObj>
              </mc:Choice>
              <mc:Fallback>
                <p:oleObj name="Equation" r:id="rId11" imgW="106532" imgH="159862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408113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8" name="Line 18"/>
          <p:cNvSpPr>
            <a:spLocks noChangeShapeType="1"/>
          </p:cNvSpPr>
          <p:nvPr/>
        </p:nvSpPr>
        <p:spPr bwMode="auto">
          <a:xfrm flipH="1">
            <a:off x="7397750" y="2035175"/>
            <a:ext cx="685800" cy="76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19" name="Object 19"/>
          <p:cNvGraphicFramePr>
            <a:graphicFrameLocks/>
          </p:cNvGraphicFramePr>
          <p:nvPr/>
        </p:nvGraphicFramePr>
        <p:xfrm>
          <a:off x="5867400" y="493713"/>
          <a:ext cx="2555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13" imgW="144884" imgH="183038" progId="Equation.3">
                  <p:embed/>
                </p:oleObj>
              </mc:Choice>
              <mc:Fallback>
                <p:oleObj name="Equation" r:id="rId13" imgW="144884" imgH="183038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93713"/>
                        <a:ext cx="2555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0" name="Object 20"/>
          <p:cNvGraphicFramePr>
            <a:graphicFrameLocks/>
          </p:cNvGraphicFramePr>
          <p:nvPr/>
        </p:nvGraphicFramePr>
        <p:xfrm>
          <a:off x="7583488" y="2185988"/>
          <a:ext cx="39211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15" imgW="289767" imgH="259185" progId="Equation.3">
                  <p:embed/>
                </p:oleObj>
              </mc:Choice>
              <mc:Fallback>
                <p:oleObj name="Equation" r:id="rId15" imgW="289767" imgH="25918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3488" y="2185988"/>
                        <a:ext cx="39211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1" name="Line 21"/>
          <p:cNvSpPr>
            <a:spLocks noChangeShapeType="1"/>
          </p:cNvSpPr>
          <p:nvPr/>
        </p:nvSpPr>
        <p:spPr bwMode="auto">
          <a:xfrm>
            <a:off x="6635750" y="1120775"/>
            <a:ext cx="762000" cy="990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22" name="Object 22"/>
          <p:cNvGraphicFramePr>
            <a:graphicFrameLocks noChangeAspect="1"/>
          </p:cNvGraphicFramePr>
          <p:nvPr/>
        </p:nvGraphicFramePr>
        <p:xfrm>
          <a:off x="6635750" y="1484313"/>
          <a:ext cx="2984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Equation" r:id="rId17" imgW="182762" imgH="205740" progId="Equation.3">
                  <p:embed/>
                </p:oleObj>
              </mc:Choice>
              <mc:Fallback>
                <p:oleObj name="Equation" r:id="rId17" imgW="182762" imgH="2057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1484313"/>
                        <a:ext cx="2984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3" name="Object 23"/>
          <p:cNvGraphicFramePr>
            <a:graphicFrameLocks/>
          </p:cNvGraphicFramePr>
          <p:nvPr/>
        </p:nvGraphicFramePr>
        <p:xfrm>
          <a:off x="7092950" y="1557338"/>
          <a:ext cx="36671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公式" r:id="rId19" imgW="350372" imgH="297022" progId="Equation.3">
                  <p:embed/>
                </p:oleObj>
              </mc:Choice>
              <mc:Fallback>
                <p:oleObj name="公式" r:id="rId19" imgW="350372" imgH="297022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557338"/>
                        <a:ext cx="366713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4" name="AutoShape 24"/>
          <p:cNvSpPr>
            <a:spLocks noChangeArrowheads="1"/>
          </p:cNvSpPr>
          <p:nvPr/>
        </p:nvSpPr>
        <p:spPr bwMode="auto">
          <a:xfrm>
            <a:off x="6635750" y="43497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8025" name="Object 25"/>
          <p:cNvGraphicFramePr>
            <a:graphicFrameLocks/>
          </p:cNvGraphicFramePr>
          <p:nvPr/>
        </p:nvGraphicFramePr>
        <p:xfrm>
          <a:off x="890588" y="720725"/>
          <a:ext cx="30337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9" name="Equation" r:id="rId21" imgW="2926080" imgH="716070" progId="Equation.3">
                  <p:embed/>
                </p:oleObj>
              </mc:Choice>
              <mc:Fallback>
                <p:oleObj name="Equation" r:id="rId21" imgW="2926080" imgH="71607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720725"/>
                        <a:ext cx="30337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6" name="Object 26"/>
          <p:cNvGraphicFramePr>
            <a:graphicFrameLocks/>
          </p:cNvGraphicFramePr>
          <p:nvPr/>
        </p:nvGraphicFramePr>
        <p:xfrm>
          <a:off x="4000500" y="911225"/>
          <a:ext cx="102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0" name="Equation" r:id="rId23" imgW="914282" imgH="335333" progId="Equation.3">
                  <p:embed/>
                </p:oleObj>
              </mc:Choice>
              <mc:Fallback>
                <p:oleObj name="Equation" r:id="rId23" imgW="914282" imgH="335333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911225"/>
                        <a:ext cx="102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7" name="Freeform 27"/>
          <p:cNvSpPr>
            <a:spLocks/>
          </p:cNvSpPr>
          <p:nvPr/>
        </p:nvSpPr>
        <p:spPr bwMode="auto">
          <a:xfrm>
            <a:off x="6629400" y="4495800"/>
            <a:ext cx="1981200" cy="1828800"/>
          </a:xfrm>
          <a:custGeom>
            <a:avLst/>
            <a:gdLst>
              <a:gd name="T0" fmla="*/ 2147483646 w 1592"/>
              <a:gd name="T1" fmla="*/ 2147483646 h 1432"/>
              <a:gd name="T2" fmla="*/ 2147483646 w 1592"/>
              <a:gd name="T3" fmla="*/ 2147483646 h 1432"/>
              <a:gd name="T4" fmla="*/ 2147483646 w 1592"/>
              <a:gd name="T5" fmla="*/ 2147483646 h 1432"/>
              <a:gd name="T6" fmla="*/ 2147483646 w 1592"/>
              <a:gd name="T7" fmla="*/ 2147483646 h 1432"/>
              <a:gd name="T8" fmla="*/ 2147483646 w 1592"/>
              <a:gd name="T9" fmla="*/ 2147483646 h 1432"/>
              <a:gd name="T10" fmla="*/ 2147483646 w 1592"/>
              <a:gd name="T11" fmla="*/ 2147483646 h 1432"/>
              <a:gd name="T12" fmla="*/ 2147483646 w 1592"/>
              <a:gd name="T13" fmla="*/ 2147483646 h 1432"/>
              <a:gd name="T14" fmla="*/ 2147483646 w 1592"/>
              <a:gd name="T15" fmla="*/ 2147483646 h 1432"/>
              <a:gd name="T16" fmla="*/ 2147483646 w 1592"/>
              <a:gd name="T17" fmla="*/ 2147483646 h 1432"/>
              <a:gd name="T18" fmla="*/ 2147483646 w 1592"/>
              <a:gd name="T19" fmla="*/ 2147483646 h 1432"/>
              <a:gd name="T20" fmla="*/ 2147483646 w 1592"/>
              <a:gd name="T21" fmla="*/ 2147483646 h 1432"/>
              <a:gd name="T22" fmla="*/ 2147483646 w 1592"/>
              <a:gd name="T23" fmla="*/ 2147483646 h 1432"/>
              <a:gd name="T24" fmla="*/ 2147483646 w 1592"/>
              <a:gd name="T25" fmla="*/ 2147483646 h 14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92" h="1432">
                <a:moveTo>
                  <a:pt x="1312" y="80"/>
                </a:moveTo>
                <a:cubicBezTo>
                  <a:pt x="1232" y="96"/>
                  <a:pt x="1168" y="112"/>
                  <a:pt x="1072" y="128"/>
                </a:cubicBezTo>
                <a:cubicBezTo>
                  <a:pt x="976" y="144"/>
                  <a:pt x="872" y="112"/>
                  <a:pt x="736" y="176"/>
                </a:cubicBezTo>
                <a:cubicBezTo>
                  <a:pt x="600" y="240"/>
                  <a:pt x="376" y="368"/>
                  <a:pt x="256" y="512"/>
                </a:cubicBezTo>
                <a:cubicBezTo>
                  <a:pt x="136" y="656"/>
                  <a:pt x="32" y="896"/>
                  <a:pt x="16" y="1040"/>
                </a:cubicBezTo>
                <a:cubicBezTo>
                  <a:pt x="0" y="1184"/>
                  <a:pt x="56" y="1320"/>
                  <a:pt x="160" y="1376"/>
                </a:cubicBezTo>
                <a:cubicBezTo>
                  <a:pt x="264" y="1432"/>
                  <a:pt x="520" y="1424"/>
                  <a:pt x="640" y="1376"/>
                </a:cubicBezTo>
                <a:cubicBezTo>
                  <a:pt x="760" y="1328"/>
                  <a:pt x="792" y="1192"/>
                  <a:pt x="880" y="1088"/>
                </a:cubicBezTo>
                <a:cubicBezTo>
                  <a:pt x="968" y="984"/>
                  <a:pt x="1080" y="840"/>
                  <a:pt x="1168" y="752"/>
                </a:cubicBezTo>
                <a:cubicBezTo>
                  <a:pt x="1256" y="664"/>
                  <a:pt x="1344" y="640"/>
                  <a:pt x="1408" y="560"/>
                </a:cubicBezTo>
                <a:cubicBezTo>
                  <a:pt x="1472" y="480"/>
                  <a:pt x="1528" y="360"/>
                  <a:pt x="1552" y="272"/>
                </a:cubicBezTo>
                <a:cubicBezTo>
                  <a:pt x="1576" y="184"/>
                  <a:pt x="1592" y="64"/>
                  <a:pt x="1552" y="32"/>
                </a:cubicBezTo>
                <a:cubicBezTo>
                  <a:pt x="1512" y="0"/>
                  <a:pt x="1392" y="64"/>
                  <a:pt x="1312" y="80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28" name="Oval 28"/>
          <p:cNvSpPr>
            <a:spLocks noChangeArrowheads="1"/>
          </p:cNvSpPr>
          <p:nvPr/>
        </p:nvSpPr>
        <p:spPr bwMode="auto">
          <a:xfrm>
            <a:off x="5257800" y="5257800"/>
            <a:ext cx="152400" cy="1524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29" name="Line 29"/>
          <p:cNvSpPr>
            <a:spLocks noChangeShapeType="1"/>
          </p:cNvSpPr>
          <p:nvPr/>
        </p:nvSpPr>
        <p:spPr bwMode="auto">
          <a:xfrm>
            <a:off x="5334000" y="5334000"/>
            <a:ext cx="2471738" cy="44767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0" name="Line 30"/>
          <p:cNvSpPr>
            <a:spLocks noChangeShapeType="1"/>
          </p:cNvSpPr>
          <p:nvPr/>
        </p:nvSpPr>
        <p:spPr bwMode="auto">
          <a:xfrm flipV="1">
            <a:off x="7802563" y="5257800"/>
            <a:ext cx="45720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31" name="Object 31"/>
          <p:cNvGraphicFramePr>
            <a:graphicFrameLocks/>
          </p:cNvGraphicFramePr>
          <p:nvPr/>
        </p:nvGraphicFramePr>
        <p:xfrm>
          <a:off x="8077200" y="5487988"/>
          <a:ext cx="3810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1" name="Equation" r:id="rId25" imgW="289767" imgH="335333" progId="Equation.3">
                  <p:embed/>
                </p:oleObj>
              </mc:Choice>
              <mc:Fallback>
                <p:oleObj name="Equation" r:id="rId25" imgW="289767" imgH="33533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487988"/>
                        <a:ext cx="381000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32" name="Line 32"/>
          <p:cNvSpPr>
            <a:spLocks noChangeShapeType="1"/>
          </p:cNvSpPr>
          <p:nvPr/>
        </p:nvSpPr>
        <p:spPr bwMode="auto">
          <a:xfrm flipV="1">
            <a:off x="5410200" y="5300663"/>
            <a:ext cx="1438275" cy="333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3" name="Line 33"/>
          <p:cNvSpPr>
            <a:spLocks noChangeShapeType="1"/>
          </p:cNvSpPr>
          <p:nvPr/>
        </p:nvSpPr>
        <p:spPr bwMode="auto">
          <a:xfrm flipV="1">
            <a:off x="7812088" y="4724400"/>
            <a:ext cx="228600" cy="1066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4" name="Line 34"/>
          <p:cNvSpPr>
            <a:spLocks noChangeShapeType="1"/>
          </p:cNvSpPr>
          <p:nvPr/>
        </p:nvSpPr>
        <p:spPr bwMode="auto">
          <a:xfrm flipV="1">
            <a:off x="6837363" y="4629150"/>
            <a:ext cx="0" cy="685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35" name="Line 35"/>
          <p:cNvSpPr>
            <a:spLocks noChangeShapeType="1"/>
          </p:cNvSpPr>
          <p:nvPr/>
        </p:nvSpPr>
        <p:spPr bwMode="auto">
          <a:xfrm flipH="1">
            <a:off x="6715125" y="5300663"/>
            <a:ext cx="119063" cy="2762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36" name="Object 36"/>
          <p:cNvGraphicFramePr>
            <a:graphicFrameLocks/>
          </p:cNvGraphicFramePr>
          <p:nvPr/>
        </p:nvGraphicFramePr>
        <p:xfrm>
          <a:off x="5257800" y="4954588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2" name="Equation" r:id="rId27" imgW="106532" imgH="183038" progId="Equation.3">
                  <p:embed/>
                </p:oleObj>
              </mc:Choice>
              <mc:Fallback>
                <p:oleObj name="Equation" r:id="rId27" imgW="106532" imgH="183038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954588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37" name="Object 37"/>
          <p:cNvGraphicFramePr>
            <a:graphicFrameLocks/>
          </p:cNvGraphicFramePr>
          <p:nvPr/>
        </p:nvGraphicFramePr>
        <p:xfrm>
          <a:off x="7654925" y="4708525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3" name="Equation" r:id="rId29" imgW="221113" imgH="335333" progId="Equation.3">
                  <p:embed/>
                </p:oleObj>
              </mc:Choice>
              <mc:Fallback>
                <p:oleObj name="Equation" r:id="rId29" imgW="221113" imgH="335333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4925" y="4708525"/>
                        <a:ext cx="2698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38" name="Object 38"/>
          <p:cNvGraphicFramePr>
            <a:graphicFrameLocks/>
          </p:cNvGraphicFramePr>
          <p:nvPr/>
        </p:nvGraphicFramePr>
        <p:xfrm>
          <a:off x="6472238" y="4413250"/>
          <a:ext cx="328612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4" name="Equation" r:id="rId31" imgW="258991" imgH="335333" progId="Equation.3">
                  <p:embed/>
                </p:oleObj>
              </mc:Choice>
              <mc:Fallback>
                <p:oleObj name="Equation" r:id="rId31" imgW="258991" imgH="335333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238" y="4413250"/>
                        <a:ext cx="328612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39" name="Object 39"/>
          <p:cNvGraphicFramePr>
            <a:graphicFrameLocks/>
          </p:cNvGraphicFramePr>
          <p:nvPr/>
        </p:nvGraphicFramePr>
        <p:xfrm>
          <a:off x="6896100" y="5295900"/>
          <a:ext cx="3397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5" name="Equation" r:id="rId33" imgW="320070" imgH="335333" progId="Equation.3">
                  <p:embed/>
                </p:oleObj>
              </mc:Choice>
              <mc:Fallback>
                <p:oleObj name="Equation" r:id="rId33" imgW="320070" imgH="335333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5295900"/>
                        <a:ext cx="3397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0" name="Object 40"/>
          <p:cNvGraphicFramePr>
            <a:graphicFrameLocks/>
          </p:cNvGraphicFramePr>
          <p:nvPr/>
        </p:nvGraphicFramePr>
        <p:xfrm>
          <a:off x="839788" y="2181225"/>
          <a:ext cx="1320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Equation" r:id="rId35" imgW="1211624" imgH="807825" progId="Equation.3">
                  <p:embed/>
                </p:oleObj>
              </mc:Choice>
              <mc:Fallback>
                <p:oleObj name="Equation" r:id="rId35" imgW="1211624" imgH="807825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2181225"/>
                        <a:ext cx="1320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1" name="Object 41"/>
          <p:cNvGraphicFramePr>
            <a:graphicFrameLocks noChangeAspect="1"/>
          </p:cNvGraphicFramePr>
          <p:nvPr/>
        </p:nvGraphicFramePr>
        <p:xfrm>
          <a:off x="7086600" y="5716588"/>
          <a:ext cx="2301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7" name="Equation" r:id="rId37" imgW="106532" imgH="304590" progId="Equation.3">
                  <p:embed/>
                </p:oleObj>
              </mc:Choice>
              <mc:Fallback>
                <p:oleObj name="Equation" r:id="rId37" imgW="106532" imgH="30459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716588"/>
                        <a:ext cx="23018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2" name="Object 42"/>
          <p:cNvGraphicFramePr>
            <a:graphicFrameLocks noChangeAspect="1"/>
          </p:cNvGraphicFramePr>
          <p:nvPr/>
        </p:nvGraphicFramePr>
        <p:xfrm>
          <a:off x="5919788" y="4835525"/>
          <a:ext cx="2698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name="Equation" r:id="rId39" imgW="144884" imgH="304590" progId="Equation.3">
                  <p:embed/>
                </p:oleObj>
              </mc:Choice>
              <mc:Fallback>
                <p:oleObj name="Equation" r:id="rId39" imgW="144884" imgH="30459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788" y="4835525"/>
                        <a:ext cx="2698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3" name="Object 43"/>
          <p:cNvGraphicFramePr>
            <a:graphicFrameLocks/>
          </p:cNvGraphicFramePr>
          <p:nvPr/>
        </p:nvGraphicFramePr>
        <p:xfrm>
          <a:off x="7620000" y="6021388"/>
          <a:ext cx="254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" name="Equation" r:id="rId41" imgW="144884" imgH="183038" progId="Equation.3">
                  <p:embed/>
                </p:oleObj>
              </mc:Choice>
              <mc:Fallback>
                <p:oleObj name="Equation" r:id="rId41" imgW="144884" imgH="183038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021388"/>
                        <a:ext cx="2540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4" name="Object 44"/>
          <p:cNvGraphicFramePr>
            <a:graphicFrameLocks/>
          </p:cNvGraphicFramePr>
          <p:nvPr/>
        </p:nvGraphicFramePr>
        <p:xfrm>
          <a:off x="2968625" y="2181225"/>
          <a:ext cx="139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0" name="Equation" r:id="rId43" imgW="1287854" imgH="807825" progId="Equation.3">
                  <p:embed/>
                </p:oleObj>
              </mc:Choice>
              <mc:Fallback>
                <p:oleObj name="Equation" r:id="rId43" imgW="1287854" imgH="807825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2181225"/>
                        <a:ext cx="1397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5" name="Object 45"/>
          <p:cNvGraphicFramePr>
            <a:graphicFrameLocks/>
          </p:cNvGraphicFramePr>
          <p:nvPr/>
        </p:nvGraphicFramePr>
        <p:xfrm>
          <a:off x="1244600" y="3729038"/>
          <a:ext cx="21082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1" name="Equation" r:id="rId45" imgW="2011798" imgH="335333" progId="Equation.3">
                  <p:embed/>
                </p:oleObj>
              </mc:Choice>
              <mc:Fallback>
                <p:oleObj name="Equation" r:id="rId45" imgW="2011798" imgH="335333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3729038"/>
                        <a:ext cx="21082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46" name="Text Box 46"/>
          <p:cNvSpPr txBox="1">
            <a:spLocks noChangeArrowheads="1"/>
          </p:cNvSpPr>
          <p:nvPr/>
        </p:nvSpPr>
        <p:spPr bwMode="auto">
          <a:xfrm>
            <a:off x="790575" y="3159125"/>
            <a:ext cx="240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对一对线元来说 </a:t>
            </a:r>
          </a:p>
        </p:txBody>
      </p:sp>
      <p:graphicFrame>
        <p:nvGraphicFramePr>
          <p:cNvPr id="128047" name="Object 47"/>
          <p:cNvGraphicFramePr>
            <a:graphicFrameLocks/>
          </p:cNvGraphicFramePr>
          <p:nvPr/>
        </p:nvGraphicFramePr>
        <p:xfrm>
          <a:off x="862013" y="4389438"/>
          <a:ext cx="35052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2" name="Equation" r:id="rId47" imgW="3391033" imgH="304590" progId="Equation.3">
                  <p:embed/>
                </p:oleObj>
              </mc:Choice>
              <mc:Fallback>
                <p:oleObj name="Equation" r:id="rId47" imgW="3391033" imgH="304590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4389438"/>
                        <a:ext cx="35052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8" name="Object 48"/>
          <p:cNvGraphicFramePr>
            <a:graphicFrameLocks/>
          </p:cNvGraphicFramePr>
          <p:nvPr/>
        </p:nvGraphicFramePr>
        <p:xfrm>
          <a:off x="879475" y="5022850"/>
          <a:ext cx="28686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3" name="Equation" r:id="rId49" imgW="2773621" imgH="807825" progId="Equation.3">
                  <p:embed/>
                </p:oleObj>
              </mc:Choice>
              <mc:Fallback>
                <p:oleObj name="Equation" r:id="rId49" imgW="2773621" imgH="807825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022850"/>
                        <a:ext cx="28686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49" name="Object 49"/>
          <p:cNvGraphicFramePr>
            <a:graphicFrameLocks/>
          </p:cNvGraphicFramePr>
          <p:nvPr/>
        </p:nvGraphicFramePr>
        <p:xfrm>
          <a:off x="3892550" y="5310188"/>
          <a:ext cx="48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4" name="Equation" r:id="rId51" imgW="373572" imgH="220875" progId="Equation.3">
                  <p:embed/>
                </p:oleObj>
              </mc:Choice>
              <mc:Fallback>
                <p:oleObj name="Equation" r:id="rId51" imgW="373572" imgH="220875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5310188"/>
                        <a:ext cx="48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50" name="Object 50"/>
          <p:cNvGraphicFramePr>
            <a:graphicFrameLocks/>
          </p:cNvGraphicFramePr>
          <p:nvPr/>
        </p:nvGraphicFramePr>
        <p:xfrm>
          <a:off x="5715000" y="5486400"/>
          <a:ext cx="457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5" name="Equation" r:id="rId53" imgW="350372" imgH="297022" progId="Equation.3">
                  <p:embed/>
                </p:oleObj>
              </mc:Choice>
              <mc:Fallback>
                <p:oleObj name="Equation" r:id="rId53" imgW="350372" imgH="297022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486400"/>
                        <a:ext cx="457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51" name="Text Box 51"/>
          <p:cNvSpPr txBox="1">
            <a:spLocks noChangeArrowheads="1"/>
          </p:cNvSpPr>
          <p:nvPr/>
        </p:nvSpPr>
        <p:spPr bwMode="auto">
          <a:xfrm>
            <a:off x="763588" y="6037263"/>
            <a:ext cx="4892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环路不包围电流，则磁场环流为零</a:t>
            </a:r>
            <a:r>
              <a:rPr kumimoji="1" lang="zh-CN" altLang="en-US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8052" name="Line 52"/>
          <p:cNvSpPr>
            <a:spLocks noChangeShapeType="1"/>
          </p:cNvSpPr>
          <p:nvPr/>
        </p:nvSpPr>
        <p:spPr bwMode="auto">
          <a:xfrm flipV="1">
            <a:off x="5334000" y="5272088"/>
            <a:ext cx="2967038" cy="61912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053" name="Line 53"/>
          <p:cNvSpPr>
            <a:spLocks noChangeShapeType="1"/>
          </p:cNvSpPr>
          <p:nvPr/>
        </p:nvSpPr>
        <p:spPr bwMode="auto">
          <a:xfrm>
            <a:off x="6635750" y="1120775"/>
            <a:ext cx="1371600" cy="914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8054" name="Object 54"/>
          <p:cNvGraphicFramePr>
            <a:graphicFrameLocks noChangeAspect="1"/>
          </p:cNvGraphicFramePr>
          <p:nvPr/>
        </p:nvGraphicFramePr>
        <p:xfrm>
          <a:off x="7956550" y="5027613"/>
          <a:ext cx="223838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6" name="公式" r:id="rId55" imgW="182762" imgH="304590" progId="Equation.3">
                  <p:embed/>
                </p:oleObj>
              </mc:Choice>
              <mc:Fallback>
                <p:oleObj name="公式" r:id="rId55" imgW="182762" imgH="30459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5027613"/>
                        <a:ext cx="223838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55" name="Object 55"/>
          <p:cNvGraphicFramePr>
            <a:graphicFrameLocks noChangeAspect="1"/>
          </p:cNvGraphicFramePr>
          <p:nvPr/>
        </p:nvGraphicFramePr>
        <p:xfrm>
          <a:off x="6448425" y="4937125"/>
          <a:ext cx="2540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7" name="公式" r:id="rId57" imgW="213538" imgH="304590" progId="Equation.3">
                  <p:embed/>
                </p:oleObj>
              </mc:Choice>
              <mc:Fallback>
                <p:oleObj name="公式" r:id="rId57" imgW="213538" imgH="30459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4937125"/>
                        <a:ext cx="25400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56" name="Arc 56"/>
          <p:cNvSpPr>
            <a:spLocks/>
          </p:cNvSpPr>
          <p:nvPr/>
        </p:nvSpPr>
        <p:spPr bwMode="auto">
          <a:xfrm rot="5823448">
            <a:off x="6821488" y="1258888"/>
            <a:ext cx="273050" cy="323850"/>
          </a:xfrm>
          <a:custGeom>
            <a:avLst/>
            <a:gdLst>
              <a:gd name="T0" fmla="*/ 2147483646 w 17519"/>
              <a:gd name="T1" fmla="*/ 0 h 19405"/>
              <a:gd name="T2" fmla="*/ 2147483646 w 17519"/>
              <a:gd name="T3" fmla="*/ 2147483646 h 19405"/>
              <a:gd name="T4" fmla="*/ 0 w 17519"/>
              <a:gd name="T5" fmla="*/ 2147483646 h 194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19" h="19405" fill="none" extrusionOk="0">
                <a:moveTo>
                  <a:pt x="9487" y="0"/>
                </a:moveTo>
                <a:cubicBezTo>
                  <a:pt x="12681" y="1561"/>
                  <a:pt x="15439" y="3886"/>
                  <a:pt x="17519" y="6769"/>
                </a:cubicBezTo>
              </a:path>
              <a:path w="17519" h="19405" stroke="0" extrusionOk="0">
                <a:moveTo>
                  <a:pt x="9487" y="0"/>
                </a:moveTo>
                <a:cubicBezTo>
                  <a:pt x="12681" y="1561"/>
                  <a:pt x="15439" y="3886"/>
                  <a:pt x="17519" y="6769"/>
                </a:cubicBezTo>
                <a:lnTo>
                  <a:pt x="0" y="19405"/>
                </a:lnTo>
                <a:lnTo>
                  <a:pt x="9487" y="0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57" name="Arc 57"/>
          <p:cNvSpPr>
            <a:spLocks/>
          </p:cNvSpPr>
          <p:nvPr/>
        </p:nvSpPr>
        <p:spPr bwMode="auto">
          <a:xfrm rot="3179905">
            <a:off x="5963444" y="5244306"/>
            <a:ext cx="273050" cy="319088"/>
          </a:xfrm>
          <a:custGeom>
            <a:avLst/>
            <a:gdLst>
              <a:gd name="T0" fmla="*/ 2147483646 w 17519"/>
              <a:gd name="T1" fmla="*/ 0 h 19105"/>
              <a:gd name="T2" fmla="*/ 2147483646 w 17519"/>
              <a:gd name="T3" fmla="*/ 2147483646 h 19105"/>
              <a:gd name="T4" fmla="*/ 0 w 17519"/>
              <a:gd name="T5" fmla="*/ 2147483646 h 191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lnTo>
                  <a:pt x="10077" y="-1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58" name="Arc 58"/>
          <p:cNvSpPr>
            <a:spLocks/>
          </p:cNvSpPr>
          <p:nvPr/>
        </p:nvSpPr>
        <p:spPr bwMode="auto">
          <a:xfrm rot="-419438">
            <a:off x="7780338" y="5402263"/>
            <a:ext cx="273050" cy="319087"/>
          </a:xfrm>
          <a:custGeom>
            <a:avLst/>
            <a:gdLst>
              <a:gd name="T0" fmla="*/ 2147483646 w 17519"/>
              <a:gd name="T1" fmla="*/ 0 h 19105"/>
              <a:gd name="T2" fmla="*/ 2147483646 w 17519"/>
              <a:gd name="T3" fmla="*/ 2147483646 h 19105"/>
              <a:gd name="T4" fmla="*/ 0 w 17519"/>
              <a:gd name="T5" fmla="*/ 2147483646 h 191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lnTo>
                  <a:pt x="10077" y="-1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059" name="Arc 59"/>
          <p:cNvSpPr>
            <a:spLocks/>
          </p:cNvSpPr>
          <p:nvPr/>
        </p:nvSpPr>
        <p:spPr bwMode="auto">
          <a:xfrm rot="-6361316">
            <a:off x="6715919" y="4980781"/>
            <a:ext cx="395288" cy="422275"/>
          </a:xfrm>
          <a:custGeom>
            <a:avLst/>
            <a:gdLst>
              <a:gd name="T0" fmla="*/ 0 w 18847"/>
              <a:gd name="T1" fmla="*/ 2147483646 h 21600"/>
              <a:gd name="T2" fmla="*/ 2147483646 w 18847"/>
              <a:gd name="T3" fmla="*/ 2147483646 h 21600"/>
              <a:gd name="T4" fmla="*/ 2147483646 w 18847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847" h="21600" fill="none" extrusionOk="0">
                <a:moveTo>
                  <a:pt x="0" y="24"/>
                </a:moveTo>
                <a:cubicBezTo>
                  <a:pt x="339" y="8"/>
                  <a:pt x="679" y="-1"/>
                  <a:pt x="1019" y="0"/>
                </a:cubicBezTo>
                <a:cubicBezTo>
                  <a:pt x="8149" y="0"/>
                  <a:pt x="14821" y="3519"/>
                  <a:pt x="18847" y="9404"/>
                </a:cubicBezTo>
              </a:path>
              <a:path w="18847" h="21600" stroke="0" extrusionOk="0">
                <a:moveTo>
                  <a:pt x="0" y="24"/>
                </a:moveTo>
                <a:cubicBezTo>
                  <a:pt x="339" y="8"/>
                  <a:pt x="679" y="-1"/>
                  <a:pt x="1019" y="0"/>
                </a:cubicBezTo>
                <a:cubicBezTo>
                  <a:pt x="8149" y="0"/>
                  <a:pt x="14821" y="3519"/>
                  <a:pt x="18847" y="9404"/>
                </a:cubicBezTo>
                <a:lnTo>
                  <a:pt x="1019" y="21600"/>
                </a:lnTo>
                <a:lnTo>
                  <a:pt x="0" y="24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8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8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8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1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8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8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28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2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8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8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128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8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1" dur="500"/>
                                        <p:tgtEl>
                                          <p:spTgt spid="128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9" dur="500"/>
                                        <p:tgtEl>
                                          <p:spTgt spid="128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28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2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300"/>
                                        <p:tgtEl>
                                          <p:spTgt spid="128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28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28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28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28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utoUpdateAnimBg="0"/>
      <p:bldP spid="128003" grpId="0" animBg="1"/>
      <p:bldP spid="128004" grpId="0" animBg="1"/>
      <p:bldP spid="128005" grpId="0" animBg="1"/>
      <p:bldP spid="128010" grpId="0" autoUpdateAnimBg="0"/>
      <p:bldP spid="128012" grpId="0" animBg="1"/>
      <p:bldP spid="128013" grpId="0" animBg="1"/>
      <p:bldP spid="128024" grpId="0" animBg="1"/>
      <p:bldP spid="128028" grpId="0" animBg="1"/>
      <p:bldP spid="128046" grpId="0" autoUpdateAnimBg="0"/>
      <p:bldP spid="128051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512763" y="257175"/>
            <a:ext cx="2687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推广到一般情况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29027" name="Object 3"/>
          <p:cNvGraphicFramePr>
            <a:graphicFrameLocks/>
          </p:cNvGraphicFramePr>
          <p:nvPr/>
        </p:nvGraphicFramePr>
        <p:xfrm>
          <a:off x="1295400" y="841375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5" name="Equation" r:id="rId3" imgW="815325" imgH="335333" progId="Equation.3">
                  <p:embed/>
                </p:oleObj>
              </mc:Choice>
              <mc:Fallback>
                <p:oleObj name="Equation" r:id="rId3" imgW="815325" imgH="33533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41375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Object 4"/>
          <p:cNvGraphicFramePr>
            <a:graphicFrameLocks/>
          </p:cNvGraphicFramePr>
          <p:nvPr/>
        </p:nvGraphicFramePr>
        <p:xfrm>
          <a:off x="1219200" y="1517650"/>
          <a:ext cx="11699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Equation" r:id="rId5" imgW="1059165" imgH="335333" progId="Equation.3">
                  <p:embed/>
                </p:oleObj>
              </mc:Choice>
              <mc:Fallback>
                <p:oleObj name="Equation" r:id="rId5" imgW="1059165" imgH="335333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17650"/>
                        <a:ext cx="11699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2514600" y="779463"/>
            <a:ext cx="2528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在环路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中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2544763" y="1493838"/>
            <a:ext cx="2528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在环路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L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外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9031" name="Freeform 7"/>
          <p:cNvSpPr>
            <a:spLocks/>
          </p:cNvSpPr>
          <p:nvPr/>
        </p:nvSpPr>
        <p:spPr bwMode="auto">
          <a:xfrm rot="9600791">
            <a:off x="5726113" y="550863"/>
            <a:ext cx="2967037" cy="1866900"/>
          </a:xfrm>
          <a:custGeom>
            <a:avLst/>
            <a:gdLst>
              <a:gd name="T0" fmla="*/ 2147483646 w 2648"/>
              <a:gd name="T1" fmla="*/ 2147483646 h 1184"/>
              <a:gd name="T2" fmla="*/ 2147483646 w 2648"/>
              <a:gd name="T3" fmla="*/ 2147483646 h 1184"/>
              <a:gd name="T4" fmla="*/ 2147483646 w 2648"/>
              <a:gd name="T5" fmla="*/ 2147483646 h 1184"/>
              <a:gd name="T6" fmla="*/ 2147483646 w 2648"/>
              <a:gd name="T7" fmla="*/ 2147483646 h 1184"/>
              <a:gd name="T8" fmla="*/ 2147483646 w 2648"/>
              <a:gd name="T9" fmla="*/ 2147483646 h 1184"/>
              <a:gd name="T10" fmla="*/ 2147483646 w 2648"/>
              <a:gd name="T11" fmla="*/ 2147483646 h 1184"/>
              <a:gd name="T12" fmla="*/ 2147483646 w 2648"/>
              <a:gd name="T13" fmla="*/ 2147483646 h 1184"/>
              <a:gd name="T14" fmla="*/ 2147483646 w 2648"/>
              <a:gd name="T15" fmla="*/ 2147483646 h 1184"/>
              <a:gd name="T16" fmla="*/ 2147483646 w 2648"/>
              <a:gd name="T17" fmla="*/ 2147483646 h 1184"/>
              <a:gd name="T18" fmla="*/ 2147483646 w 2648"/>
              <a:gd name="T19" fmla="*/ 2147483646 h 1184"/>
              <a:gd name="T20" fmla="*/ 2147483646 w 2648"/>
              <a:gd name="T21" fmla="*/ 2147483646 h 1184"/>
              <a:gd name="T22" fmla="*/ 2147483646 w 2648"/>
              <a:gd name="T23" fmla="*/ 2147483646 h 1184"/>
              <a:gd name="T24" fmla="*/ 2147483646 w 2648"/>
              <a:gd name="T25" fmla="*/ 2147483646 h 1184"/>
              <a:gd name="T26" fmla="*/ 2147483646 w 2648"/>
              <a:gd name="T27" fmla="*/ 2147483646 h 1184"/>
              <a:gd name="T28" fmla="*/ 2147483646 w 2648"/>
              <a:gd name="T29" fmla="*/ 2147483646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9032" name="Object 8"/>
          <p:cNvGraphicFramePr>
            <a:graphicFrameLocks/>
          </p:cNvGraphicFramePr>
          <p:nvPr/>
        </p:nvGraphicFramePr>
        <p:xfrm>
          <a:off x="8458200" y="1905000"/>
          <a:ext cx="254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Equation" r:id="rId7" imgW="144884" imgH="183038" progId="Equation.3">
                  <p:embed/>
                </p:oleObj>
              </mc:Choice>
              <mc:Fallback>
                <p:oleObj name="Equation" r:id="rId7" imgW="144884" imgH="183038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05000"/>
                        <a:ext cx="2540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Line 9"/>
          <p:cNvSpPr>
            <a:spLocks noChangeShapeType="1"/>
          </p:cNvSpPr>
          <p:nvPr/>
        </p:nvSpPr>
        <p:spPr bwMode="auto">
          <a:xfrm flipV="1">
            <a:off x="7808913" y="1654175"/>
            <a:ext cx="463550" cy="279400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9034" name="Object 10"/>
          <p:cNvGraphicFramePr>
            <a:graphicFrameLocks/>
          </p:cNvGraphicFramePr>
          <p:nvPr/>
        </p:nvGraphicFramePr>
        <p:xfrm>
          <a:off x="6629400" y="1600200"/>
          <a:ext cx="2555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8" name="Equation" r:id="rId9" imgW="144884" imgH="304590" progId="Equation.3">
                  <p:embed/>
                </p:oleObj>
              </mc:Choice>
              <mc:Fallback>
                <p:oleObj name="Equation" r:id="rId9" imgW="144884" imgH="30459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600200"/>
                        <a:ext cx="2555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11"/>
          <p:cNvGraphicFramePr>
            <a:graphicFrameLocks/>
          </p:cNvGraphicFramePr>
          <p:nvPr/>
        </p:nvGraphicFramePr>
        <p:xfrm>
          <a:off x="6781800" y="762000"/>
          <a:ext cx="3063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9" name="Equation" r:id="rId11" imgW="205962" imgH="304590" progId="Equation.3">
                  <p:embed/>
                </p:oleObj>
              </mc:Choice>
              <mc:Fallback>
                <p:oleObj name="Equation" r:id="rId11" imgW="205962" imgH="30459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762000"/>
                        <a:ext cx="3063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6" name="Object 12"/>
          <p:cNvGraphicFramePr>
            <a:graphicFrameLocks/>
          </p:cNvGraphicFramePr>
          <p:nvPr/>
        </p:nvGraphicFramePr>
        <p:xfrm>
          <a:off x="7391400" y="990600"/>
          <a:ext cx="2555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0" name="Equation" r:id="rId13" imgW="144884" imgH="335333" progId="Equation.3">
                  <p:embed/>
                </p:oleObj>
              </mc:Choice>
              <mc:Fallback>
                <p:oleObj name="Equation" r:id="rId13" imgW="144884" imgH="335333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990600"/>
                        <a:ext cx="2555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Object 13"/>
          <p:cNvGraphicFramePr>
            <a:graphicFrameLocks/>
          </p:cNvGraphicFramePr>
          <p:nvPr/>
        </p:nvGraphicFramePr>
        <p:xfrm>
          <a:off x="7543800" y="2590800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1" name="Equation" r:id="rId15" imgW="403875" imgH="335333" progId="Equation.3">
                  <p:embed/>
                </p:oleObj>
              </mc:Choice>
              <mc:Fallback>
                <p:oleObj name="Equation" r:id="rId15" imgW="403875" imgH="335333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590800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8" name="Object 14"/>
          <p:cNvGraphicFramePr>
            <a:graphicFrameLocks/>
          </p:cNvGraphicFramePr>
          <p:nvPr/>
        </p:nvGraphicFramePr>
        <p:xfrm>
          <a:off x="5715000" y="609600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2" name="Equation" r:id="rId17" imgW="205962" imgH="335333" progId="Equation.3">
                  <p:embed/>
                </p:oleObj>
              </mc:Choice>
              <mc:Fallback>
                <p:oleObj name="Equation" r:id="rId17" imgW="205962" imgH="335333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609600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9" name="Object 15"/>
          <p:cNvGraphicFramePr>
            <a:graphicFrameLocks/>
          </p:cNvGraphicFramePr>
          <p:nvPr/>
        </p:nvGraphicFramePr>
        <p:xfrm>
          <a:off x="8229600" y="1066800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3" name="Equation" r:id="rId19" imgW="205962" imgH="335333" progId="Equation.3">
                  <p:embed/>
                </p:oleObj>
              </mc:Choice>
              <mc:Fallback>
                <p:oleObj name="Equation" r:id="rId19" imgW="205962" imgH="335333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1066800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0" name="Oval 16"/>
          <p:cNvSpPr>
            <a:spLocks noChangeArrowheads="1"/>
          </p:cNvSpPr>
          <p:nvPr/>
        </p:nvSpPr>
        <p:spPr bwMode="auto">
          <a:xfrm>
            <a:off x="5851525" y="1846263"/>
            <a:ext cx="133350" cy="139700"/>
          </a:xfrm>
          <a:prstGeom prst="ellipse">
            <a:avLst/>
          </a:prstGeom>
          <a:solidFill>
            <a:srgbClr val="66FF33"/>
          </a:solidFill>
          <a:ln w="9525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9041" name="Object 17"/>
          <p:cNvGraphicFramePr>
            <a:graphicFrameLocks noChangeAspect="1"/>
          </p:cNvGraphicFramePr>
          <p:nvPr/>
        </p:nvGraphicFramePr>
        <p:xfrm>
          <a:off x="5541963" y="1462088"/>
          <a:ext cx="3778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4" name="Equation" r:id="rId21" imgW="53503" imgH="61013" progId="Equation.3">
                  <p:embed/>
                </p:oleObj>
              </mc:Choice>
              <mc:Fallback>
                <p:oleObj name="Equation" r:id="rId21" imgW="53503" imgH="610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1462088"/>
                        <a:ext cx="3778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2" name="AutoShape 18"/>
          <p:cNvSpPr>
            <a:spLocks/>
          </p:cNvSpPr>
          <p:nvPr/>
        </p:nvSpPr>
        <p:spPr bwMode="auto">
          <a:xfrm>
            <a:off x="1066800" y="914400"/>
            <a:ext cx="90488" cy="914400"/>
          </a:xfrm>
          <a:prstGeom prst="leftBrace">
            <a:avLst>
              <a:gd name="adj1" fmla="val 84210"/>
              <a:gd name="adj2" fmla="val 53472"/>
            </a:avLst>
          </a:prstGeom>
          <a:noFill/>
          <a:ln w="349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9043" name="Object 19"/>
          <p:cNvGraphicFramePr>
            <a:graphicFrameLocks/>
          </p:cNvGraphicFramePr>
          <p:nvPr/>
        </p:nvGraphicFramePr>
        <p:xfrm>
          <a:off x="879475" y="2798763"/>
          <a:ext cx="29083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5" name="Equation" r:id="rId23" imgW="2811972" imgH="510330" progId="Equation.3">
                  <p:embed/>
                </p:oleObj>
              </mc:Choice>
              <mc:Fallback>
                <p:oleObj name="Equation" r:id="rId23" imgW="2811972" imgH="51033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798763"/>
                        <a:ext cx="29083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4" name="Text Box 20"/>
          <p:cNvSpPr txBox="1">
            <a:spLocks noChangeArrowheads="1"/>
          </p:cNvSpPr>
          <p:nvPr/>
        </p:nvSpPr>
        <p:spPr bwMode="auto">
          <a:xfrm>
            <a:off x="774700" y="2127250"/>
            <a:ext cx="2120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则磁场环流为</a:t>
            </a: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29045" name="Object 21"/>
          <p:cNvGraphicFramePr>
            <a:graphicFrameLocks/>
          </p:cNvGraphicFramePr>
          <p:nvPr/>
        </p:nvGraphicFramePr>
        <p:xfrm>
          <a:off x="850900" y="3775075"/>
          <a:ext cx="18542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6" name="Equation" r:id="rId25" imgW="1744758" imgH="510330" progId="Equation.3">
                  <p:embed/>
                </p:oleObj>
              </mc:Choice>
              <mc:Fallback>
                <p:oleObj name="Equation" r:id="rId25" imgW="1744758" imgH="51033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3775075"/>
                        <a:ext cx="18542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6" name="Object 22"/>
          <p:cNvGraphicFramePr>
            <a:graphicFrameLocks/>
          </p:cNvGraphicFramePr>
          <p:nvPr/>
        </p:nvGraphicFramePr>
        <p:xfrm>
          <a:off x="2795588" y="3587750"/>
          <a:ext cx="184308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7" name="Equation" r:id="rId27" imgW="1744758" imgH="830527" progId="Equation.3">
                  <p:embed/>
                </p:oleObj>
              </mc:Choice>
              <mc:Fallback>
                <p:oleObj name="Equation" r:id="rId27" imgW="1744758" imgH="830527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587750"/>
                        <a:ext cx="1843087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7" name="Object 23"/>
          <p:cNvGraphicFramePr>
            <a:graphicFrameLocks/>
          </p:cNvGraphicFramePr>
          <p:nvPr/>
        </p:nvGraphicFramePr>
        <p:xfrm>
          <a:off x="4776788" y="3605213"/>
          <a:ext cx="2209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8" name="Equation" r:id="rId29" imgW="2103179" imgH="830527" progId="Equation.3">
                  <p:embed/>
                </p:oleObj>
              </mc:Choice>
              <mc:Fallback>
                <p:oleObj name="Equation" r:id="rId29" imgW="2103179" imgH="830527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3605213"/>
                        <a:ext cx="2209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4114800" y="4835525"/>
            <a:ext cx="287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安培环路定律 </a:t>
            </a:r>
          </a:p>
        </p:txBody>
      </p:sp>
      <p:sp>
        <p:nvSpPr>
          <p:cNvPr id="129049" name="Text Box 25"/>
          <p:cNvSpPr txBox="1">
            <a:spLocks noChangeArrowheads="1"/>
          </p:cNvSpPr>
          <p:nvPr/>
        </p:nvSpPr>
        <p:spPr bwMode="auto">
          <a:xfrm>
            <a:off x="768350" y="5457825"/>
            <a:ext cx="81295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恒定电流的磁场中，磁感应强度沿一闭合路径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L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的线积分等于路径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包围的电流强度的代数和的 </a:t>
            </a:r>
          </a:p>
        </p:txBody>
      </p:sp>
      <p:graphicFrame>
        <p:nvGraphicFramePr>
          <p:cNvPr id="129050" name="Object 26"/>
          <p:cNvGraphicFramePr>
            <a:graphicFrameLocks noChangeAspect="1"/>
          </p:cNvGraphicFramePr>
          <p:nvPr/>
        </p:nvGraphicFramePr>
        <p:xfrm>
          <a:off x="6170613" y="6007100"/>
          <a:ext cx="4175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9" name="公式" r:id="rId31" imgW="320070" imgH="335333" progId="Equation.3">
                  <p:embed/>
                </p:oleObj>
              </mc:Choice>
              <mc:Fallback>
                <p:oleObj name="公式" r:id="rId31" imgW="320070" imgH="33533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613" y="6007100"/>
                        <a:ext cx="41751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1" name="Text Box 27"/>
          <p:cNvSpPr txBox="1">
            <a:spLocks noChangeArrowheads="1"/>
          </p:cNvSpPr>
          <p:nvPr/>
        </p:nvSpPr>
        <p:spPr bwMode="auto">
          <a:xfrm>
            <a:off x="6170613" y="5999163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    倍</a:t>
            </a:r>
          </a:p>
        </p:txBody>
      </p:sp>
      <p:graphicFrame>
        <p:nvGraphicFramePr>
          <p:cNvPr id="129052" name="Object 28"/>
          <p:cNvGraphicFramePr>
            <a:graphicFrameLocks/>
          </p:cNvGraphicFramePr>
          <p:nvPr/>
        </p:nvGraphicFramePr>
        <p:xfrm>
          <a:off x="1335088" y="4719638"/>
          <a:ext cx="25257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0" name="公式" r:id="rId33" imgW="2423249" imgH="510330" progId="Equation.3">
                  <p:embed/>
                </p:oleObj>
              </mc:Choice>
              <mc:Fallback>
                <p:oleObj name="公式" r:id="rId33" imgW="2423249" imgH="51033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719638"/>
                        <a:ext cx="2525712" cy="6096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3" name="AutoShape 29"/>
          <p:cNvSpPr>
            <a:spLocks noChangeArrowheads="1"/>
          </p:cNvSpPr>
          <p:nvPr/>
        </p:nvSpPr>
        <p:spPr bwMode="auto">
          <a:xfrm>
            <a:off x="4095750" y="2257425"/>
            <a:ext cx="1752600" cy="990600"/>
          </a:xfrm>
          <a:prstGeom prst="wedgeRectCallout">
            <a:avLst>
              <a:gd name="adj1" fmla="val 53625"/>
              <a:gd name="adj2" fmla="val -84296"/>
            </a:avLst>
          </a:prstGeom>
          <a:solidFill>
            <a:srgbClr val="006699"/>
          </a:solidFill>
          <a:ln w="9525">
            <a:solidFill>
              <a:srgbClr val="66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环路上各点的磁场为所有电流的贡献</a:t>
            </a:r>
          </a:p>
        </p:txBody>
      </p:sp>
      <p:grpSp>
        <p:nvGrpSpPr>
          <p:cNvPr id="129054" name="Group 30"/>
          <p:cNvGrpSpPr>
            <a:grpSpLocks/>
          </p:cNvGrpSpPr>
          <p:nvPr/>
        </p:nvGrpSpPr>
        <p:grpSpPr bwMode="auto">
          <a:xfrm>
            <a:off x="6019800" y="533400"/>
            <a:ext cx="2457450" cy="2305050"/>
            <a:chOff x="3792" y="336"/>
            <a:chExt cx="1548" cy="1452"/>
          </a:xfrm>
        </p:grpSpPr>
        <p:grpSp>
          <p:nvGrpSpPr>
            <p:cNvPr id="36895" name="Group 31"/>
            <p:cNvGrpSpPr>
              <a:grpSpLocks/>
            </p:cNvGrpSpPr>
            <p:nvPr/>
          </p:nvGrpSpPr>
          <p:grpSpPr bwMode="auto">
            <a:xfrm>
              <a:off x="4092" y="648"/>
              <a:ext cx="204" cy="204"/>
              <a:chOff x="5160" y="2196"/>
              <a:chExt cx="204" cy="204"/>
            </a:xfrm>
          </p:grpSpPr>
          <p:sp>
            <p:nvSpPr>
              <p:cNvPr id="36931" name="Oval 32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6932" name="Group 33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3693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34" name="Line 35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96" name="Group 36"/>
            <p:cNvGrpSpPr>
              <a:grpSpLocks/>
            </p:cNvGrpSpPr>
            <p:nvPr/>
          </p:nvGrpSpPr>
          <p:grpSpPr bwMode="auto">
            <a:xfrm>
              <a:off x="4560" y="1248"/>
              <a:ext cx="204" cy="204"/>
              <a:chOff x="4428" y="2186"/>
              <a:chExt cx="204" cy="204"/>
            </a:xfrm>
          </p:grpSpPr>
          <p:sp>
            <p:nvSpPr>
              <p:cNvPr id="36929" name="Oval 37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930" name="Oval 38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6897" name="Group 39"/>
            <p:cNvGrpSpPr>
              <a:grpSpLocks/>
            </p:cNvGrpSpPr>
            <p:nvPr/>
          </p:nvGrpSpPr>
          <p:grpSpPr bwMode="auto">
            <a:xfrm>
              <a:off x="4032" y="1200"/>
              <a:ext cx="204" cy="204"/>
              <a:chOff x="4428" y="2186"/>
              <a:chExt cx="204" cy="204"/>
            </a:xfrm>
          </p:grpSpPr>
          <p:sp>
            <p:nvSpPr>
              <p:cNvPr id="36927" name="Oval 40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928" name="Oval 41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6898" name="Group 42"/>
            <p:cNvGrpSpPr>
              <a:grpSpLocks/>
            </p:cNvGrpSpPr>
            <p:nvPr/>
          </p:nvGrpSpPr>
          <p:grpSpPr bwMode="auto">
            <a:xfrm>
              <a:off x="4560" y="432"/>
              <a:ext cx="204" cy="204"/>
              <a:chOff x="4428" y="2186"/>
              <a:chExt cx="204" cy="204"/>
            </a:xfrm>
          </p:grpSpPr>
          <p:sp>
            <p:nvSpPr>
              <p:cNvPr id="36925" name="Oval 43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926" name="Oval 44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6899" name="Group 45"/>
            <p:cNvGrpSpPr>
              <a:grpSpLocks/>
            </p:cNvGrpSpPr>
            <p:nvPr/>
          </p:nvGrpSpPr>
          <p:grpSpPr bwMode="auto">
            <a:xfrm>
              <a:off x="4992" y="672"/>
              <a:ext cx="204" cy="204"/>
              <a:chOff x="5160" y="2196"/>
              <a:chExt cx="204" cy="204"/>
            </a:xfrm>
          </p:grpSpPr>
          <p:sp>
            <p:nvSpPr>
              <p:cNvPr id="36921" name="Oval 46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6922" name="Group 47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36923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24" name="Line 49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900" name="Group 50"/>
            <p:cNvGrpSpPr>
              <a:grpSpLocks/>
            </p:cNvGrpSpPr>
            <p:nvPr/>
          </p:nvGrpSpPr>
          <p:grpSpPr bwMode="auto">
            <a:xfrm>
              <a:off x="4512" y="912"/>
              <a:ext cx="204" cy="204"/>
              <a:chOff x="5160" y="2196"/>
              <a:chExt cx="204" cy="204"/>
            </a:xfrm>
          </p:grpSpPr>
          <p:sp>
            <p:nvSpPr>
              <p:cNvPr id="36917" name="Oval 51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6918" name="Group 52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36919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20" name="Line 54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901" name="Group 55"/>
            <p:cNvGrpSpPr>
              <a:grpSpLocks/>
            </p:cNvGrpSpPr>
            <p:nvPr/>
          </p:nvGrpSpPr>
          <p:grpSpPr bwMode="auto">
            <a:xfrm>
              <a:off x="4512" y="1584"/>
              <a:ext cx="204" cy="204"/>
              <a:chOff x="5160" y="2196"/>
              <a:chExt cx="204" cy="204"/>
            </a:xfrm>
          </p:grpSpPr>
          <p:sp>
            <p:nvSpPr>
              <p:cNvPr id="36913" name="Oval 56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6914" name="Group 57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36915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16" name="Line 59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902" name="Group 60"/>
            <p:cNvGrpSpPr>
              <a:grpSpLocks/>
            </p:cNvGrpSpPr>
            <p:nvPr/>
          </p:nvGrpSpPr>
          <p:grpSpPr bwMode="auto">
            <a:xfrm>
              <a:off x="3792" y="384"/>
              <a:ext cx="204" cy="204"/>
              <a:chOff x="5160" y="2196"/>
              <a:chExt cx="204" cy="204"/>
            </a:xfrm>
          </p:grpSpPr>
          <p:sp>
            <p:nvSpPr>
              <p:cNvPr id="36909" name="Oval 61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6910" name="Group 62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36911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12" name="Line 64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903" name="Group 65"/>
            <p:cNvGrpSpPr>
              <a:grpSpLocks/>
            </p:cNvGrpSpPr>
            <p:nvPr/>
          </p:nvGrpSpPr>
          <p:grpSpPr bwMode="auto">
            <a:xfrm>
              <a:off x="5136" y="336"/>
              <a:ext cx="204" cy="204"/>
              <a:chOff x="4428" y="2186"/>
              <a:chExt cx="204" cy="204"/>
            </a:xfrm>
          </p:grpSpPr>
          <p:sp>
            <p:nvSpPr>
              <p:cNvPr id="36907" name="Oval 66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908" name="Oval 67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6904" name="Group 68"/>
            <p:cNvGrpSpPr>
              <a:grpSpLocks/>
            </p:cNvGrpSpPr>
            <p:nvPr/>
          </p:nvGrpSpPr>
          <p:grpSpPr bwMode="auto">
            <a:xfrm>
              <a:off x="5088" y="1392"/>
              <a:ext cx="204" cy="204"/>
              <a:chOff x="4428" y="2186"/>
              <a:chExt cx="204" cy="204"/>
            </a:xfrm>
          </p:grpSpPr>
          <p:sp>
            <p:nvSpPr>
              <p:cNvPr id="36905" name="Oval 69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906" name="Oval 70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2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9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utoUpdateAnimBg="0"/>
      <p:bldP spid="129029" grpId="0" autoUpdateAnimBg="0"/>
      <p:bldP spid="129030" grpId="0" autoUpdateAnimBg="0"/>
      <p:bldP spid="129040" grpId="0" animBg="1"/>
      <p:bldP spid="129042" grpId="0" animBg="1"/>
      <p:bldP spid="129044" grpId="0" autoUpdateAnimBg="0"/>
      <p:bldP spid="129048" grpId="0" autoUpdateAnimBg="0"/>
      <p:bldP spid="129049" grpId="0" autoUpdateAnimBg="0"/>
      <p:bldP spid="129051" grpId="0" autoUpdateAnimBg="0"/>
      <p:bldP spid="129053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62000" y="919163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积分回路方向与电流方向呈右螺旋关系</a:t>
            </a:r>
            <a:endParaRPr kumimoji="1" lang="zh-CN" altLang="en-US" sz="28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162050" y="1376363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满足右螺旋关系时</a:t>
            </a: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7892" name="Object 4"/>
          <p:cNvGraphicFramePr>
            <a:graphicFrameLocks/>
          </p:cNvGraphicFramePr>
          <p:nvPr/>
        </p:nvGraphicFramePr>
        <p:xfrm>
          <a:off x="3803650" y="1466850"/>
          <a:ext cx="81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3" imgW="716369" imgH="335333" progId="Equation.3">
                  <p:embed/>
                </p:oleObj>
              </mc:Choice>
              <mc:Fallback>
                <p:oleObj name="Equation" r:id="rId3" imgW="716369" imgH="335333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650" y="1466850"/>
                        <a:ext cx="812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365750" y="1385888"/>
            <a:ext cx="977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反之</a:t>
            </a:r>
            <a:r>
              <a:rPr kumimoji="1" lang="zh-CN" altLang="en-US"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37894" name="Object 6"/>
          <p:cNvGraphicFramePr>
            <a:graphicFrameLocks/>
          </p:cNvGraphicFramePr>
          <p:nvPr/>
        </p:nvGraphicFramePr>
        <p:xfrm>
          <a:off x="6326188" y="1484313"/>
          <a:ext cx="798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5" imgW="685593" imgH="335333" progId="Equation.3">
                  <p:embed/>
                </p:oleObj>
              </mc:Choice>
              <mc:Fallback>
                <p:oleObj name="Equation" r:id="rId5" imgW="685593" imgH="335333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88" y="1484313"/>
                        <a:ext cx="798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762000" y="195421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磁场是有旋场</a:t>
            </a:r>
            <a:endParaRPr kumimoji="1" lang="zh-CN" altLang="en-US" sz="24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200400" y="1903413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——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电流是磁场涡旋的轴心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755650" y="2422525"/>
            <a:ext cx="8159750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安培环路定理是恒定磁场的基本定理之一</a:t>
            </a:r>
            <a:endParaRPr kumimoji="1" lang="en-US" altLang="zh-CN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经麦克斯韦推广后，成为电磁场理论的重要基础之一</a:t>
            </a:r>
            <a:endParaRPr kumimoji="1" lang="en-US" altLang="zh-CN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endParaRPr kumimoji="1" lang="en-US" altLang="zh-CN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经过这两节，我们知道磁场是</a:t>
            </a:r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无源有旋的</a:t>
            </a:r>
            <a:endParaRPr kumimoji="1" lang="en-US" altLang="zh-CN" sz="24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而静电场是</a:t>
            </a:r>
            <a:r>
              <a:rPr kumimoji="1"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有源无旋的</a:t>
            </a:r>
            <a:endParaRPr kumimoji="1" lang="en-US" altLang="zh-CN" sz="24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变化的电场呢？在下一章中讲授</a:t>
            </a:r>
            <a:endParaRPr kumimoji="1" lang="zh-CN" altLang="en-US" sz="24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8" name="Rectangle 30"/>
          <p:cNvSpPr>
            <a:spLocks noChangeArrowheads="1"/>
          </p:cNvSpPr>
          <p:nvPr/>
        </p:nvSpPr>
        <p:spPr bwMode="auto">
          <a:xfrm>
            <a:off x="766763" y="476250"/>
            <a:ext cx="146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37899" name="AutoShape 32"/>
          <p:cNvSpPr>
            <a:spLocks noChangeArrowheads="1"/>
          </p:cNvSpPr>
          <p:nvPr/>
        </p:nvSpPr>
        <p:spPr bwMode="auto">
          <a:xfrm>
            <a:off x="395288" y="428625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6754813" y="862013"/>
            <a:ext cx="1219200" cy="2743200"/>
            <a:chOff x="4255" y="543"/>
            <a:chExt cx="768" cy="1728"/>
          </a:xfrm>
        </p:grpSpPr>
        <p:sp>
          <p:nvSpPr>
            <p:cNvPr id="38965" name="AutoShape 3"/>
            <p:cNvSpPr>
              <a:spLocks noChangeArrowheads="1"/>
            </p:cNvSpPr>
            <p:nvPr/>
          </p:nvSpPr>
          <p:spPr bwMode="auto">
            <a:xfrm>
              <a:off x="4255" y="543"/>
              <a:ext cx="768" cy="1728"/>
            </a:xfrm>
            <a:prstGeom prst="can">
              <a:avLst>
                <a:gd name="adj" fmla="val 29448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66" name="Oval 4"/>
            <p:cNvSpPr>
              <a:spLocks noChangeArrowheads="1"/>
            </p:cNvSpPr>
            <p:nvPr/>
          </p:nvSpPr>
          <p:spPr bwMode="auto">
            <a:xfrm>
              <a:off x="4320" y="588"/>
              <a:ext cx="648" cy="132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211138" y="388938"/>
            <a:ext cx="601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安培环路定理的应用举例（重点）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230188" y="1023938"/>
            <a:ext cx="636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  </a:t>
            </a:r>
          </a:p>
        </p:txBody>
      </p:sp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785813" y="965200"/>
            <a:ext cx="480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求无限长圆柱面电流的磁场分布。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8918" name="Object 8"/>
          <p:cNvGraphicFramePr>
            <a:graphicFrameLocks/>
          </p:cNvGraphicFramePr>
          <p:nvPr/>
        </p:nvGraphicFramePr>
        <p:xfrm>
          <a:off x="8039100" y="862013"/>
          <a:ext cx="2762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Equation" r:id="rId3" imgW="182762" imgH="183038" progId="Equation.3">
                  <p:embed/>
                </p:oleObj>
              </mc:Choice>
              <mc:Fallback>
                <p:oleObj name="Equation" r:id="rId3" imgW="182762" imgH="183038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100" y="862013"/>
                        <a:ext cx="2762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9"/>
          <p:cNvGraphicFramePr>
            <a:graphicFrameLocks/>
          </p:cNvGraphicFramePr>
          <p:nvPr/>
        </p:nvGraphicFramePr>
        <p:xfrm>
          <a:off x="6819900" y="3071813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Equation" r:id="rId5" imgW="106532" imgH="183038" progId="Equation.3">
                  <p:embed/>
                </p:oleObj>
              </mc:Choice>
              <mc:Fallback>
                <p:oleObj name="Equation" r:id="rId5" imgW="106532" imgH="18303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3071813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Oval 10"/>
          <p:cNvSpPr>
            <a:spLocks noChangeArrowheads="1"/>
          </p:cNvSpPr>
          <p:nvPr/>
        </p:nvSpPr>
        <p:spPr bwMode="auto">
          <a:xfrm>
            <a:off x="6069013" y="1852613"/>
            <a:ext cx="2590800" cy="9144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 flipV="1">
            <a:off x="7135813" y="2767013"/>
            <a:ext cx="0" cy="685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Oval 12"/>
          <p:cNvSpPr>
            <a:spLocks noChangeArrowheads="1"/>
          </p:cNvSpPr>
          <p:nvPr/>
        </p:nvSpPr>
        <p:spPr bwMode="auto">
          <a:xfrm>
            <a:off x="8583613" y="21574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8923" name="Object 13"/>
          <p:cNvGraphicFramePr>
            <a:graphicFrameLocks/>
          </p:cNvGraphicFramePr>
          <p:nvPr/>
        </p:nvGraphicFramePr>
        <p:xfrm>
          <a:off x="8115300" y="2309813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9" name="Equation" r:id="rId7" imgW="76230" imgH="106890" progId="Equation.3">
                  <p:embed/>
                </p:oleObj>
              </mc:Choice>
              <mc:Fallback>
                <p:oleObj name="Equation" r:id="rId7" imgW="76230" imgH="10689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5300" y="2309813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4" name="Rectangle 14"/>
          <p:cNvSpPr>
            <a:spLocks noChangeArrowheads="1"/>
          </p:cNvSpPr>
          <p:nvPr/>
        </p:nvSpPr>
        <p:spPr bwMode="auto">
          <a:xfrm>
            <a:off x="8469313" y="1662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38925" name="Rectangle 15"/>
          <p:cNvSpPr>
            <a:spLocks noChangeArrowheads="1"/>
          </p:cNvSpPr>
          <p:nvPr/>
        </p:nvSpPr>
        <p:spPr bwMode="auto">
          <a:xfrm>
            <a:off x="8050213" y="26146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38926" name="Text Box 16"/>
          <p:cNvSpPr txBox="1">
            <a:spLocks noChangeArrowheads="1"/>
          </p:cNvSpPr>
          <p:nvPr/>
        </p:nvSpPr>
        <p:spPr bwMode="auto">
          <a:xfrm>
            <a:off x="246063" y="1541463"/>
            <a:ext cx="57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8927" name="Text Box 17"/>
          <p:cNvSpPr txBox="1">
            <a:spLocks noChangeArrowheads="1"/>
          </p:cNvSpPr>
          <p:nvPr/>
        </p:nvSpPr>
        <p:spPr bwMode="auto">
          <a:xfrm>
            <a:off x="744538" y="1524000"/>
            <a:ext cx="5445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系统有轴对称性，圆周上各点的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i="1">
                <a:solidFill>
                  <a:srgbClr val="66FFFF"/>
                </a:solidFill>
                <a:latin typeface="Times New Roman" panose="02020603050405020304" pitchFamily="18" charset="0"/>
              </a:rPr>
              <a:t>B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相同</a:t>
            </a:r>
          </a:p>
        </p:txBody>
      </p:sp>
      <p:sp>
        <p:nvSpPr>
          <p:cNvPr id="38928" name="AutoShape 18"/>
          <p:cNvSpPr>
            <a:spLocks noChangeArrowheads="1"/>
          </p:cNvSpPr>
          <p:nvPr/>
        </p:nvSpPr>
        <p:spPr bwMode="auto">
          <a:xfrm>
            <a:off x="6529388" y="4762500"/>
            <a:ext cx="1143000" cy="10668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346" y="10800"/>
                </a:moveTo>
                <a:cubicBezTo>
                  <a:pt x="2346" y="15469"/>
                  <a:pt x="6131" y="19254"/>
                  <a:pt x="10800" y="19254"/>
                </a:cubicBezTo>
                <a:cubicBezTo>
                  <a:pt x="15469" y="19254"/>
                  <a:pt x="19254" y="15469"/>
                  <a:pt x="19254" y="10800"/>
                </a:cubicBezTo>
                <a:cubicBezTo>
                  <a:pt x="19254" y="6131"/>
                  <a:pt x="15469" y="2346"/>
                  <a:pt x="10800" y="2346"/>
                </a:cubicBezTo>
                <a:cubicBezTo>
                  <a:pt x="6131" y="2346"/>
                  <a:pt x="2346" y="6131"/>
                  <a:pt x="2346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9" name="Oval 19"/>
          <p:cNvSpPr>
            <a:spLocks noChangeArrowheads="1"/>
          </p:cNvSpPr>
          <p:nvPr/>
        </p:nvSpPr>
        <p:spPr bwMode="auto">
          <a:xfrm>
            <a:off x="6072188" y="4305300"/>
            <a:ext cx="2057400" cy="19812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7443788" y="4914900"/>
            <a:ext cx="685800" cy="381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1" name="Line 21"/>
          <p:cNvSpPr>
            <a:spLocks noChangeShapeType="1"/>
          </p:cNvSpPr>
          <p:nvPr/>
        </p:nvSpPr>
        <p:spPr bwMode="auto">
          <a:xfrm flipV="1">
            <a:off x="7443788" y="5295900"/>
            <a:ext cx="685800" cy="381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2" name="Oval 22"/>
          <p:cNvSpPr>
            <a:spLocks noChangeArrowheads="1"/>
          </p:cNvSpPr>
          <p:nvPr/>
        </p:nvSpPr>
        <p:spPr bwMode="auto">
          <a:xfrm>
            <a:off x="7367588" y="48387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33" name="Oval 23"/>
          <p:cNvSpPr>
            <a:spLocks noChangeArrowheads="1"/>
          </p:cNvSpPr>
          <p:nvPr/>
        </p:nvSpPr>
        <p:spPr bwMode="auto">
          <a:xfrm>
            <a:off x="7367588" y="56007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34" name="Rectangle 24"/>
          <p:cNvSpPr>
            <a:spLocks noChangeArrowheads="1"/>
          </p:cNvSpPr>
          <p:nvPr/>
        </p:nvSpPr>
        <p:spPr bwMode="auto">
          <a:xfrm>
            <a:off x="8229600" y="5078413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38935" name="Line 25"/>
          <p:cNvSpPr>
            <a:spLocks noChangeShapeType="1"/>
          </p:cNvSpPr>
          <p:nvPr/>
        </p:nvSpPr>
        <p:spPr bwMode="auto">
          <a:xfrm>
            <a:off x="5767388" y="5295900"/>
            <a:ext cx="23622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6" name="Line 26"/>
          <p:cNvSpPr>
            <a:spLocks noChangeShapeType="1"/>
          </p:cNvSpPr>
          <p:nvPr/>
        </p:nvSpPr>
        <p:spPr bwMode="auto">
          <a:xfrm flipV="1">
            <a:off x="8129588" y="4686300"/>
            <a:ext cx="381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7" name="Line 27"/>
          <p:cNvSpPr>
            <a:spLocks noChangeShapeType="1"/>
          </p:cNvSpPr>
          <p:nvPr/>
        </p:nvSpPr>
        <p:spPr bwMode="auto">
          <a:xfrm flipH="1" flipV="1">
            <a:off x="7748588" y="4686300"/>
            <a:ext cx="381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 flipV="1">
            <a:off x="8129588" y="4152900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39" name="Object 29"/>
          <p:cNvGraphicFramePr>
            <a:graphicFrameLocks/>
          </p:cNvGraphicFramePr>
          <p:nvPr/>
        </p:nvGraphicFramePr>
        <p:xfrm>
          <a:off x="7019925" y="5373688"/>
          <a:ext cx="3667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0" name="Equation" r:id="rId9" imgW="258991" imgH="220875" progId="Equation.3">
                  <p:embed/>
                </p:oleObj>
              </mc:Choice>
              <mc:Fallback>
                <p:oleObj name="Equation" r:id="rId9" imgW="258991" imgH="22087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5373688"/>
                        <a:ext cx="3667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0" name="Object 30"/>
          <p:cNvGraphicFramePr>
            <a:graphicFrameLocks/>
          </p:cNvGraphicFramePr>
          <p:nvPr/>
        </p:nvGraphicFramePr>
        <p:xfrm>
          <a:off x="6962775" y="4979988"/>
          <a:ext cx="4191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1" name="Equation" r:id="rId11" imgW="320070" imgH="220875" progId="Equation.3">
                  <p:embed/>
                </p:oleObj>
              </mc:Choice>
              <mc:Fallback>
                <p:oleObj name="Equation" r:id="rId11" imgW="320070" imgH="22087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775" y="4979988"/>
                        <a:ext cx="4191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1" name="Object 31"/>
          <p:cNvGraphicFramePr>
            <a:graphicFrameLocks/>
          </p:cNvGraphicFramePr>
          <p:nvPr/>
        </p:nvGraphicFramePr>
        <p:xfrm>
          <a:off x="7380288" y="4498975"/>
          <a:ext cx="34607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2" name="Equation" r:id="rId13" imgW="327645" imgH="259185" progId="Equation.3">
                  <p:embed/>
                </p:oleObj>
              </mc:Choice>
              <mc:Fallback>
                <p:oleObj name="Equation" r:id="rId13" imgW="327645" imgH="25918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498975"/>
                        <a:ext cx="346075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" name="Object 32"/>
          <p:cNvGraphicFramePr>
            <a:graphicFrameLocks/>
          </p:cNvGraphicFramePr>
          <p:nvPr/>
        </p:nvGraphicFramePr>
        <p:xfrm>
          <a:off x="8316913" y="4365625"/>
          <a:ext cx="4000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3" name="Equation" r:id="rId15" imgW="396299" imgH="259185" progId="Equation.3">
                  <p:embed/>
                </p:oleObj>
              </mc:Choice>
              <mc:Fallback>
                <p:oleObj name="Equation" r:id="rId15" imgW="396299" imgH="25918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4365625"/>
                        <a:ext cx="4000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3" name="Text Box 33"/>
          <p:cNvSpPr txBox="1">
            <a:spLocks noChangeArrowheads="1"/>
          </p:cNvSpPr>
          <p:nvPr/>
        </p:nvSpPr>
        <p:spPr bwMode="auto">
          <a:xfrm>
            <a:off x="1660525" y="2082800"/>
            <a:ext cx="546417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</a:t>
            </a:r>
            <a:r>
              <a:rPr kumimoji="1" lang="zh-CN" altLang="en-US" sz="2400" b="1">
                <a:solidFill>
                  <a:schemeClr val="bg1"/>
                </a:solidFill>
              </a:rPr>
              <a:t>过圆柱面外</a:t>
            </a:r>
            <a:r>
              <a:rPr kumimoji="1" lang="en-US" altLang="zh-CN" sz="2800" b="1" i="1">
                <a:solidFill>
                  <a:srgbClr val="66FFFF"/>
                </a:solidFill>
                <a:latin typeface="Times New Roman" panose="02020603050405020304" pitchFamily="18" charset="0"/>
              </a:rPr>
              <a:t>P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点</a:t>
            </a:r>
            <a:r>
              <a:rPr kumimoji="1" lang="zh-CN" altLang="en-US" sz="2400" b="1">
                <a:solidFill>
                  <a:schemeClr val="bg1"/>
                </a:solidFill>
              </a:rPr>
              <a:t>做一圆周</a:t>
            </a:r>
          </a:p>
        </p:txBody>
      </p:sp>
      <p:graphicFrame>
        <p:nvGraphicFramePr>
          <p:cNvPr id="38944" name="Object 34"/>
          <p:cNvGraphicFramePr>
            <a:graphicFrameLocks noChangeAspect="1"/>
          </p:cNvGraphicFramePr>
          <p:nvPr/>
        </p:nvGraphicFramePr>
        <p:xfrm>
          <a:off x="900113" y="2260600"/>
          <a:ext cx="7874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4" name="Equation" r:id="rId17" imgW="678017" imgH="183038" progId="Equation.3">
                  <p:embed/>
                </p:oleObj>
              </mc:Choice>
              <mc:Fallback>
                <p:oleObj name="Equation" r:id="rId17" imgW="678017" imgH="183038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60600"/>
                        <a:ext cx="7874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5" name="Object 35"/>
          <p:cNvGraphicFramePr>
            <a:graphicFrameLocks/>
          </p:cNvGraphicFramePr>
          <p:nvPr/>
        </p:nvGraphicFramePr>
        <p:xfrm>
          <a:off x="968375" y="2749550"/>
          <a:ext cx="14605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Equation" r:id="rId19" imgW="1356508" imgH="510330" progId="Equation.3">
                  <p:embed/>
                </p:oleObj>
              </mc:Choice>
              <mc:Fallback>
                <p:oleObj name="Equation" r:id="rId19" imgW="1356508" imgH="51033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749550"/>
                        <a:ext cx="14605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6"/>
          <p:cNvGraphicFramePr>
            <a:graphicFrameLocks/>
          </p:cNvGraphicFramePr>
          <p:nvPr/>
        </p:nvGraphicFramePr>
        <p:xfrm>
          <a:off x="2492375" y="2749550"/>
          <a:ext cx="10541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6" name="Equation" r:id="rId21" imgW="945058" imgH="510330" progId="Equation.3">
                  <p:embed/>
                </p:oleObj>
              </mc:Choice>
              <mc:Fallback>
                <p:oleObj name="Equation" r:id="rId21" imgW="945058" imgH="51033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2749550"/>
                        <a:ext cx="10541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7"/>
          <p:cNvGraphicFramePr>
            <a:graphicFrameLocks/>
          </p:cNvGraphicFramePr>
          <p:nvPr/>
        </p:nvGraphicFramePr>
        <p:xfrm>
          <a:off x="3556000" y="2871788"/>
          <a:ext cx="10906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7" name="Equation" r:id="rId23" imgW="982936" imgH="220875" progId="Equation.3">
                  <p:embed/>
                </p:oleObj>
              </mc:Choice>
              <mc:Fallback>
                <p:oleObj name="Equation" r:id="rId23" imgW="982936" imgH="22087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0" y="2871788"/>
                        <a:ext cx="10906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8"/>
          <p:cNvGraphicFramePr>
            <a:graphicFrameLocks/>
          </p:cNvGraphicFramePr>
          <p:nvPr/>
        </p:nvGraphicFramePr>
        <p:xfrm>
          <a:off x="4684713" y="2838450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8" name="Equation" r:id="rId25" imgW="716369" imgH="335333" progId="Equation.3">
                  <p:embed/>
                </p:oleObj>
              </mc:Choice>
              <mc:Fallback>
                <p:oleObj name="Equation" r:id="rId25" imgW="716369" imgH="335333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2838450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9" name="Object 39"/>
          <p:cNvGraphicFramePr>
            <a:graphicFrameLocks/>
          </p:cNvGraphicFramePr>
          <p:nvPr/>
        </p:nvGraphicFramePr>
        <p:xfrm>
          <a:off x="2339975" y="3500438"/>
          <a:ext cx="11953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9" name="Equation" r:id="rId27" imgW="1097517" imgH="716070" progId="Equation.3">
                  <p:embed/>
                </p:oleObj>
              </mc:Choice>
              <mc:Fallback>
                <p:oleObj name="Equation" r:id="rId27" imgW="1097517" imgH="716070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00438"/>
                        <a:ext cx="1195388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0" name="Object 40"/>
          <p:cNvGraphicFramePr>
            <a:graphicFrameLocks/>
          </p:cNvGraphicFramePr>
          <p:nvPr/>
        </p:nvGraphicFramePr>
        <p:xfrm>
          <a:off x="1063625" y="5143500"/>
          <a:ext cx="14605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0" name="Equation" r:id="rId29" imgW="1356508" imgH="510330" progId="Equation.3">
                  <p:embed/>
                </p:oleObj>
              </mc:Choice>
              <mc:Fallback>
                <p:oleObj name="Equation" r:id="rId29" imgW="1356508" imgH="51033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5143500"/>
                        <a:ext cx="14605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1" name="Object 41"/>
          <p:cNvGraphicFramePr>
            <a:graphicFrameLocks/>
          </p:cNvGraphicFramePr>
          <p:nvPr/>
        </p:nvGraphicFramePr>
        <p:xfrm>
          <a:off x="2589213" y="5146675"/>
          <a:ext cx="10541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1" name="Equation" r:id="rId31" imgW="945058" imgH="510330" progId="Equation.3">
                  <p:embed/>
                </p:oleObj>
              </mc:Choice>
              <mc:Fallback>
                <p:oleObj name="Equation" r:id="rId31" imgW="945058" imgH="51033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5146675"/>
                        <a:ext cx="10541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2"/>
          <p:cNvGraphicFramePr>
            <a:graphicFrameLocks/>
          </p:cNvGraphicFramePr>
          <p:nvPr/>
        </p:nvGraphicFramePr>
        <p:xfrm>
          <a:off x="3748088" y="5243513"/>
          <a:ext cx="10922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2" name="Equation" r:id="rId33" imgW="982936" imgH="220875" progId="Equation.3">
                  <p:embed/>
                </p:oleObj>
              </mc:Choice>
              <mc:Fallback>
                <p:oleObj name="Equation" r:id="rId33" imgW="982936" imgH="220875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243513"/>
                        <a:ext cx="10922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" name="Object 43"/>
          <p:cNvGraphicFramePr>
            <a:graphicFrameLocks/>
          </p:cNvGraphicFramePr>
          <p:nvPr/>
        </p:nvGraphicFramePr>
        <p:xfrm>
          <a:off x="889000" y="4551363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3" name="Equation" r:id="rId35" imgW="678017" imgH="183038" progId="Equation.3">
                  <p:embed/>
                </p:oleObj>
              </mc:Choice>
              <mc:Fallback>
                <p:oleObj name="Equation" r:id="rId35" imgW="678017" imgH="183038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551363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4" name="Text Box 44"/>
          <p:cNvSpPr txBox="1">
            <a:spLocks noChangeArrowheads="1"/>
          </p:cNvSpPr>
          <p:nvPr/>
        </p:nvSpPr>
        <p:spPr bwMode="auto">
          <a:xfrm>
            <a:off x="1706563" y="4465638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时在</a:t>
            </a:r>
            <a:r>
              <a:rPr kumimoji="1" lang="zh-CN" altLang="en-US" sz="2400" b="1">
                <a:solidFill>
                  <a:schemeClr val="bg1"/>
                </a:solidFill>
              </a:rPr>
              <a:t>圆柱面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内做一圆周</a:t>
            </a:r>
          </a:p>
        </p:txBody>
      </p:sp>
      <p:graphicFrame>
        <p:nvGraphicFramePr>
          <p:cNvPr id="38955" name="Object 45"/>
          <p:cNvGraphicFramePr>
            <a:graphicFrameLocks/>
          </p:cNvGraphicFramePr>
          <p:nvPr/>
        </p:nvGraphicFramePr>
        <p:xfrm>
          <a:off x="4927600" y="5243513"/>
          <a:ext cx="48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4" name="Equation" r:id="rId37" imgW="373572" imgH="220875" progId="Equation.3">
                  <p:embed/>
                </p:oleObj>
              </mc:Choice>
              <mc:Fallback>
                <p:oleObj name="Equation" r:id="rId37" imgW="373572" imgH="220875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5243513"/>
                        <a:ext cx="48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6" name="Object 46"/>
          <p:cNvGraphicFramePr>
            <a:graphicFrameLocks/>
          </p:cNvGraphicFramePr>
          <p:nvPr/>
        </p:nvGraphicFramePr>
        <p:xfrm>
          <a:off x="2514600" y="6019800"/>
          <a:ext cx="7985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5" name="Equation" r:id="rId39" imgW="685593" imgH="220875" progId="Equation.3">
                  <p:embed/>
                </p:oleObj>
              </mc:Choice>
              <mc:Fallback>
                <p:oleObj name="Equation" r:id="rId39" imgW="685593" imgH="220875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019800"/>
                        <a:ext cx="7985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57" name="Group 47"/>
          <p:cNvGrpSpPr>
            <a:grpSpLocks/>
          </p:cNvGrpSpPr>
          <p:nvPr/>
        </p:nvGrpSpPr>
        <p:grpSpPr bwMode="auto">
          <a:xfrm>
            <a:off x="6762750" y="836613"/>
            <a:ext cx="1201738" cy="1773237"/>
            <a:chOff x="2400" y="1344"/>
            <a:chExt cx="757" cy="1104"/>
          </a:xfrm>
        </p:grpSpPr>
        <p:sp>
          <p:nvSpPr>
            <p:cNvPr id="38962" name="AutoShape 48"/>
            <p:cNvSpPr>
              <a:spLocks noChangeArrowheads="1"/>
            </p:cNvSpPr>
            <p:nvPr/>
          </p:nvSpPr>
          <p:spPr bwMode="auto">
            <a:xfrm>
              <a:off x="2400" y="1344"/>
              <a:ext cx="757" cy="1104"/>
            </a:xfrm>
            <a:prstGeom prst="can">
              <a:avLst>
                <a:gd name="adj" fmla="val 33556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63" name="Oval 49"/>
            <p:cNvSpPr>
              <a:spLocks noChangeArrowheads="1"/>
            </p:cNvSpPr>
            <p:nvPr/>
          </p:nvSpPr>
          <p:spPr bwMode="auto">
            <a:xfrm>
              <a:off x="2448" y="1392"/>
              <a:ext cx="660" cy="156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64" name="Oval 50"/>
            <p:cNvSpPr>
              <a:spLocks noChangeArrowheads="1"/>
            </p:cNvSpPr>
            <p:nvPr/>
          </p:nvSpPr>
          <p:spPr bwMode="auto">
            <a:xfrm>
              <a:off x="2400" y="1356"/>
              <a:ext cx="756" cy="22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8958" name="Line 51"/>
          <p:cNvSpPr>
            <a:spLocks noChangeShapeType="1"/>
          </p:cNvSpPr>
          <p:nvPr/>
        </p:nvSpPr>
        <p:spPr bwMode="auto">
          <a:xfrm>
            <a:off x="7364413" y="609600"/>
            <a:ext cx="0" cy="312420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59" name="Line 52"/>
          <p:cNvSpPr>
            <a:spLocks noChangeShapeType="1"/>
          </p:cNvSpPr>
          <p:nvPr/>
        </p:nvSpPr>
        <p:spPr bwMode="auto">
          <a:xfrm>
            <a:off x="7364413" y="2233613"/>
            <a:ext cx="12954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0" name="Line 53"/>
          <p:cNvSpPr>
            <a:spLocks noChangeShapeType="1"/>
          </p:cNvSpPr>
          <p:nvPr/>
        </p:nvSpPr>
        <p:spPr bwMode="auto">
          <a:xfrm>
            <a:off x="7364413" y="1025525"/>
            <a:ext cx="609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1" name="Oval 54"/>
          <p:cNvSpPr>
            <a:spLocks noChangeArrowheads="1"/>
          </p:cNvSpPr>
          <p:nvPr/>
        </p:nvSpPr>
        <p:spPr bwMode="auto">
          <a:xfrm>
            <a:off x="6969125" y="2076450"/>
            <a:ext cx="914400" cy="3048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850900" y="914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无限长圆柱体载流直导线的磁场分布 </a:t>
            </a:r>
            <a:endParaRPr kumimoji="1" lang="zh-CN" altLang="en-US" sz="28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9939" name="Object 3"/>
          <p:cNvGraphicFramePr>
            <a:graphicFrameLocks/>
          </p:cNvGraphicFramePr>
          <p:nvPr/>
        </p:nvGraphicFramePr>
        <p:xfrm>
          <a:off x="1385888" y="1682750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3" imgW="678017" imgH="183038" progId="Equation.3">
                  <p:embed/>
                </p:oleObj>
              </mc:Choice>
              <mc:Fallback>
                <p:oleObj name="Equation" r:id="rId3" imgW="678017" imgH="183038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682750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2176463" y="1593850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区域：</a:t>
            </a:r>
          </a:p>
        </p:txBody>
      </p:sp>
      <p:graphicFrame>
        <p:nvGraphicFramePr>
          <p:cNvPr id="39941" name="Object 5"/>
          <p:cNvGraphicFramePr>
            <a:graphicFrameLocks/>
          </p:cNvGraphicFramePr>
          <p:nvPr/>
        </p:nvGraphicFramePr>
        <p:xfrm>
          <a:off x="3305175" y="1441450"/>
          <a:ext cx="11953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Equation" r:id="rId5" imgW="1097517" imgH="716070" progId="Equation.3">
                  <p:embed/>
                </p:oleObj>
              </mc:Choice>
              <mc:Fallback>
                <p:oleObj name="Equation" r:id="rId5" imgW="1097517" imgH="71607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75" y="1441450"/>
                        <a:ext cx="11953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2176463" y="2438400"/>
            <a:ext cx="110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区域：</a:t>
            </a:r>
          </a:p>
        </p:txBody>
      </p:sp>
      <p:graphicFrame>
        <p:nvGraphicFramePr>
          <p:cNvPr id="39943" name="Object 7"/>
          <p:cNvGraphicFramePr>
            <a:graphicFrameLocks/>
          </p:cNvGraphicFramePr>
          <p:nvPr/>
        </p:nvGraphicFramePr>
        <p:xfrm>
          <a:off x="1408113" y="2527300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Equation" r:id="rId7" imgW="678017" imgH="183038" progId="Equation.3">
                  <p:embed/>
                </p:oleObj>
              </mc:Choice>
              <mc:Fallback>
                <p:oleObj name="Equation" r:id="rId7" imgW="678017" imgH="18303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2527300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8"/>
          <p:cNvGraphicFramePr>
            <a:graphicFrameLocks/>
          </p:cNvGraphicFramePr>
          <p:nvPr/>
        </p:nvGraphicFramePr>
        <p:xfrm>
          <a:off x="3263900" y="2503488"/>
          <a:ext cx="8128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Equation" r:id="rId9" imgW="716369" imgH="220875" progId="Equation.3">
                  <p:embed/>
                </p:oleObj>
              </mc:Choice>
              <mc:Fallback>
                <p:oleObj name="Equation" r:id="rId9" imgW="716369" imgH="22087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503488"/>
                        <a:ext cx="8128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/>
          </p:cNvGraphicFramePr>
          <p:nvPr/>
        </p:nvGraphicFramePr>
        <p:xfrm>
          <a:off x="4191000" y="2413000"/>
          <a:ext cx="1295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Equation" r:id="rId11" imgW="1188898" imgH="373170" progId="Equation.3">
                  <p:embed/>
                </p:oleObj>
              </mc:Choice>
              <mc:Fallback>
                <p:oleObj name="Equation" r:id="rId11" imgW="1188898" imgH="37317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413000"/>
                        <a:ext cx="1295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3276600" y="3143250"/>
          <a:ext cx="13795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13" imgW="1059165" imgH="716070" progId="Equation.3">
                  <p:embed/>
                </p:oleObj>
              </mc:Choice>
              <mc:Fallback>
                <p:oleObj name="Equation" r:id="rId13" imgW="1059165" imgH="71607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143250"/>
                        <a:ext cx="137953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/>
          </p:cNvGraphicFramePr>
          <p:nvPr/>
        </p:nvGraphicFramePr>
        <p:xfrm>
          <a:off x="3200400" y="4210050"/>
          <a:ext cx="141128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15" imgW="1310581" imgH="716070" progId="Equation.3">
                  <p:embed/>
                </p:oleObj>
              </mc:Choice>
              <mc:Fallback>
                <p:oleObj name="Equation" r:id="rId15" imgW="1310581" imgH="71607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10050"/>
                        <a:ext cx="141128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781050" y="409575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推广</a:t>
            </a:r>
          </a:p>
        </p:txBody>
      </p:sp>
      <p:grpSp>
        <p:nvGrpSpPr>
          <p:cNvPr id="39949" name="Group 13"/>
          <p:cNvGrpSpPr>
            <a:grpSpLocks/>
          </p:cNvGrpSpPr>
          <p:nvPr/>
        </p:nvGrpSpPr>
        <p:grpSpPr bwMode="auto">
          <a:xfrm>
            <a:off x="6781800" y="1219200"/>
            <a:ext cx="1533525" cy="3124200"/>
            <a:chOff x="4272" y="948"/>
            <a:chExt cx="966" cy="1968"/>
          </a:xfrm>
        </p:grpSpPr>
        <p:sp>
          <p:nvSpPr>
            <p:cNvPr id="39951" name="AutoShape 14"/>
            <p:cNvSpPr>
              <a:spLocks noChangeArrowheads="1"/>
            </p:cNvSpPr>
            <p:nvPr/>
          </p:nvSpPr>
          <p:spPr bwMode="auto">
            <a:xfrm>
              <a:off x="4272" y="1104"/>
              <a:ext cx="768" cy="1728"/>
            </a:xfrm>
            <a:prstGeom prst="can">
              <a:avLst>
                <a:gd name="adj" fmla="val 29448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9952" name="Object 15"/>
            <p:cNvGraphicFramePr>
              <a:graphicFrameLocks/>
            </p:cNvGraphicFramePr>
            <p:nvPr/>
          </p:nvGraphicFramePr>
          <p:xfrm>
            <a:off x="5064" y="1107"/>
            <a:ext cx="17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4" name="Equation" r:id="rId17" imgW="182762" imgH="183038" progId="Equation.3">
                    <p:embed/>
                  </p:oleObj>
                </mc:Choice>
                <mc:Fallback>
                  <p:oleObj name="Equation" r:id="rId17" imgW="182762" imgH="183038" progId="Equation.3">
                    <p:embed/>
                    <p:pic>
                      <p:nvPicPr>
                        <p:cNvPr id="0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4" y="1107"/>
                          <a:ext cx="17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3" name="Object 16"/>
            <p:cNvGraphicFramePr>
              <a:graphicFrameLocks/>
            </p:cNvGraphicFramePr>
            <p:nvPr/>
          </p:nvGraphicFramePr>
          <p:xfrm>
            <a:off x="4296" y="2499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5" name="Equation" r:id="rId19" imgW="106532" imgH="183038" progId="Equation.3">
                    <p:embed/>
                  </p:oleObj>
                </mc:Choice>
                <mc:Fallback>
                  <p:oleObj name="Equation" r:id="rId19" imgW="106532" imgH="183038" progId="Equation.3">
                    <p:embed/>
                    <p:pic>
                      <p:nvPicPr>
                        <p:cNvPr id="0" name="Object 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2499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4495" y="2307"/>
              <a:ext cx="0" cy="432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5" name="Line 18"/>
            <p:cNvSpPr>
              <a:spLocks noChangeShapeType="1"/>
            </p:cNvSpPr>
            <p:nvPr/>
          </p:nvSpPr>
          <p:spPr bwMode="auto">
            <a:xfrm>
              <a:off x="4651" y="948"/>
              <a:ext cx="0" cy="1968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6" name="Line 19"/>
            <p:cNvSpPr>
              <a:spLocks noChangeShapeType="1"/>
            </p:cNvSpPr>
            <p:nvPr/>
          </p:nvSpPr>
          <p:spPr bwMode="auto">
            <a:xfrm>
              <a:off x="4651" y="1210"/>
              <a:ext cx="38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0" name="矩形 1"/>
          <p:cNvSpPr>
            <a:spLocks noChangeArrowheads="1"/>
          </p:cNvSpPr>
          <p:nvPr/>
        </p:nvSpPr>
        <p:spPr bwMode="auto">
          <a:xfrm>
            <a:off x="1619250" y="401638"/>
            <a:ext cx="2222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C000"/>
                </a:solidFill>
              </a:rPr>
              <a:t>例题</a:t>
            </a:r>
            <a:r>
              <a:rPr lang="en-US" altLang="zh-CN" sz="2400" b="1">
                <a:solidFill>
                  <a:srgbClr val="FFC000"/>
                </a:solidFill>
              </a:rPr>
              <a:t>9.8(p.383)</a:t>
            </a:r>
            <a:endParaRPr lang="zh-CN" altLang="zh-CN" sz="24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9"/>
          <p:cNvSpPr>
            <a:spLocks noChangeArrowheads="1"/>
          </p:cNvSpPr>
          <p:nvPr/>
        </p:nvSpPr>
        <p:spPr bwMode="auto">
          <a:xfrm>
            <a:off x="201613" y="112713"/>
            <a:ext cx="7521575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zh-CN" sz="2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例题</a:t>
            </a:r>
            <a:r>
              <a:rPr lang="en-US" altLang="zh-CN" sz="24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9.9(p.384)</a:t>
            </a:r>
            <a:endParaRPr lang="en-US" altLang="zh-CN" sz="1100" b="1">
              <a:solidFill>
                <a:srgbClr val="FFC000"/>
              </a:solidFill>
            </a:endParaRPr>
          </a:p>
          <a:p>
            <a:pPr algn="l"/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无限长载流螺线管通有电流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，单位长度上的匝数为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100" b="1">
              <a:solidFill>
                <a:schemeClr val="bg1"/>
              </a:solidFill>
            </a:endParaRPr>
          </a:p>
          <a:p>
            <a:pPr algn="l"/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求：螺线管内外的磁感应强度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100" b="1">
              <a:solidFill>
                <a:schemeClr val="bg1"/>
              </a:solidFill>
            </a:endParaRPr>
          </a:p>
          <a:p>
            <a:pPr algn="l"/>
            <a:endParaRPr lang="zh-CN" altLang="en-US"/>
          </a:p>
        </p:txBody>
      </p:sp>
      <p:grpSp>
        <p:nvGrpSpPr>
          <p:cNvPr id="40963" name="Group 1"/>
          <p:cNvGrpSpPr>
            <a:grpSpLocks/>
          </p:cNvGrpSpPr>
          <p:nvPr/>
        </p:nvGrpSpPr>
        <p:grpSpPr bwMode="auto">
          <a:xfrm>
            <a:off x="5180013" y="1277938"/>
            <a:ext cx="3635375" cy="1809750"/>
            <a:chOff x="2246" y="1923"/>
            <a:chExt cx="4890" cy="2499"/>
          </a:xfrm>
        </p:grpSpPr>
        <p:sp>
          <p:nvSpPr>
            <p:cNvPr id="40971" name="Line 98"/>
            <p:cNvSpPr>
              <a:spLocks noChangeShapeType="1"/>
            </p:cNvSpPr>
            <p:nvPr/>
          </p:nvSpPr>
          <p:spPr bwMode="auto">
            <a:xfrm>
              <a:off x="2246" y="3597"/>
              <a:ext cx="48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972" name="Group 2"/>
            <p:cNvGrpSpPr>
              <a:grpSpLocks/>
            </p:cNvGrpSpPr>
            <p:nvPr/>
          </p:nvGrpSpPr>
          <p:grpSpPr bwMode="auto">
            <a:xfrm>
              <a:off x="2636" y="1923"/>
              <a:ext cx="3720" cy="2499"/>
              <a:chOff x="3015" y="8970"/>
              <a:chExt cx="3720" cy="2499"/>
            </a:xfrm>
          </p:grpSpPr>
          <p:grpSp>
            <p:nvGrpSpPr>
              <p:cNvPr id="40973" name="Group 79"/>
              <p:cNvGrpSpPr>
                <a:grpSpLocks/>
              </p:cNvGrpSpPr>
              <p:nvPr/>
            </p:nvGrpSpPr>
            <p:grpSpPr bwMode="auto">
              <a:xfrm>
                <a:off x="3015" y="9744"/>
                <a:ext cx="1800" cy="285"/>
                <a:chOff x="2985" y="5415"/>
                <a:chExt cx="1800" cy="285"/>
              </a:xfrm>
            </p:grpSpPr>
            <p:grpSp>
              <p:nvGrpSpPr>
                <p:cNvPr id="41050" name="Group 95"/>
                <p:cNvGrpSpPr>
                  <a:grpSpLocks/>
                </p:cNvGrpSpPr>
                <p:nvPr/>
              </p:nvGrpSpPr>
              <p:grpSpPr bwMode="auto">
                <a:xfrm>
                  <a:off x="2985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41066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67" name="Oval 96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51" name="Group 92"/>
                <p:cNvGrpSpPr>
                  <a:grpSpLocks/>
                </p:cNvGrpSpPr>
                <p:nvPr/>
              </p:nvGrpSpPr>
              <p:grpSpPr bwMode="auto">
                <a:xfrm>
                  <a:off x="3300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3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52" name="Group 89"/>
                <p:cNvGrpSpPr>
                  <a:grpSpLocks/>
                </p:cNvGrpSpPr>
                <p:nvPr/>
              </p:nvGrpSpPr>
              <p:grpSpPr bwMode="auto">
                <a:xfrm>
                  <a:off x="3600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41062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7" name="Oval 90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53" name="Group 86"/>
                <p:cNvGrpSpPr>
                  <a:grpSpLocks/>
                </p:cNvGrpSpPr>
                <p:nvPr/>
              </p:nvGrpSpPr>
              <p:grpSpPr bwMode="auto">
                <a:xfrm>
                  <a:off x="3900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60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61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54" name="Group 83"/>
                <p:cNvGrpSpPr>
                  <a:grpSpLocks/>
                </p:cNvGrpSpPr>
                <p:nvPr/>
              </p:nvGrpSpPr>
              <p:grpSpPr bwMode="auto">
                <a:xfrm>
                  <a:off x="4200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58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59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55" name="Group 80"/>
                <p:cNvGrpSpPr>
                  <a:grpSpLocks/>
                </p:cNvGrpSpPr>
                <p:nvPr/>
              </p:nvGrpSpPr>
              <p:grpSpPr bwMode="auto">
                <a:xfrm>
                  <a:off x="4515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56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57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pSp>
            <p:nvGrpSpPr>
              <p:cNvPr id="40974" name="Group 60"/>
              <p:cNvGrpSpPr>
                <a:grpSpLocks/>
              </p:cNvGrpSpPr>
              <p:nvPr/>
            </p:nvGrpSpPr>
            <p:grpSpPr bwMode="auto">
              <a:xfrm>
                <a:off x="4860" y="9759"/>
                <a:ext cx="1800" cy="285"/>
                <a:chOff x="2985" y="5415"/>
                <a:chExt cx="1800" cy="285"/>
              </a:xfrm>
            </p:grpSpPr>
            <p:grpSp>
              <p:nvGrpSpPr>
                <p:cNvPr id="41032" name="Group 76"/>
                <p:cNvGrpSpPr>
                  <a:grpSpLocks/>
                </p:cNvGrpSpPr>
                <p:nvPr/>
              </p:nvGrpSpPr>
              <p:grpSpPr bwMode="auto">
                <a:xfrm>
                  <a:off x="2985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41048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49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33" name="Group 73"/>
                <p:cNvGrpSpPr>
                  <a:grpSpLocks/>
                </p:cNvGrpSpPr>
                <p:nvPr/>
              </p:nvGrpSpPr>
              <p:grpSpPr bwMode="auto">
                <a:xfrm>
                  <a:off x="3300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41046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4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34" name="Group 70"/>
                <p:cNvGrpSpPr>
                  <a:grpSpLocks/>
                </p:cNvGrpSpPr>
                <p:nvPr/>
              </p:nvGrpSpPr>
              <p:grpSpPr bwMode="auto">
                <a:xfrm>
                  <a:off x="3600" y="5415"/>
                  <a:ext cx="270" cy="270"/>
                  <a:chOff x="2985" y="5415"/>
                  <a:chExt cx="270" cy="270"/>
                </a:xfrm>
              </p:grpSpPr>
              <p:sp>
                <p:nvSpPr>
                  <p:cNvPr id="41044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45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35" name="Group 67"/>
                <p:cNvGrpSpPr>
                  <a:grpSpLocks/>
                </p:cNvGrpSpPr>
                <p:nvPr/>
              </p:nvGrpSpPr>
              <p:grpSpPr bwMode="auto">
                <a:xfrm>
                  <a:off x="3900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4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4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36" name="Group 64"/>
                <p:cNvGrpSpPr>
                  <a:grpSpLocks/>
                </p:cNvGrpSpPr>
                <p:nvPr/>
              </p:nvGrpSpPr>
              <p:grpSpPr bwMode="auto">
                <a:xfrm>
                  <a:off x="4200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40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41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41037" name="Group 61"/>
                <p:cNvGrpSpPr>
                  <a:grpSpLocks/>
                </p:cNvGrpSpPr>
                <p:nvPr/>
              </p:nvGrpSpPr>
              <p:grpSpPr bwMode="auto">
                <a:xfrm>
                  <a:off x="4515" y="5430"/>
                  <a:ext cx="270" cy="270"/>
                  <a:chOff x="2985" y="5415"/>
                  <a:chExt cx="270" cy="270"/>
                </a:xfrm>
              </p:grpSpPr>
              <p:sp>
                <p:nvSpPr>
                  <p:cNvPr id="41038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5415"/>
                    <a:ext cx="270" cy="27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39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3045" y="5490"/>
                    <a:ext cx="128" cy="113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pSp>
            <p:nvGrpSpPr>
              <p:cNvPr id="40975" name="Group 47"/>
              <p:cNvGrpSpPr>
                <a:grpSpLocks/>
              </p:cNvGrpSpPr>
              <p:nvPr/>
            </p:nvGrpSpPr>
            <p:grpSpPr bwMode="auto">
              <a:xfrm>
                <a:off x="3045" y="11184"/>
                <a:ext cx="885" cy="270"/>
                <a:chOff x="3015" y="6855"/>
                <a:chExt cx="885" cy="270"/>
              </a:xfrm>
            </p:grpSpPr>
            <p:grpSp>
              <p:nvGrpSpPr>
                <p:cNvPr id="41020" name="Group 56"/>
                <p:cNvGrpSpPr>
                  <a:grpSpLocks/>
                </p:cNvGrpSpPr>
                <p:nvPr/>
              </p:nvGrpSpPr>
              <p:grpSpPr bwMode="auto">
                <a:xfrm>
                  <a:off x="30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29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30" name="Line 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31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021" name="Group 52"/>
                <p:cNvGrpSpPr>
                  <a:grpSpLocks/>
                </p:cNvGrpSpPr>
                <p:nvPr/>
              </p:nvGrpSpPr>
              <p:grpSpPr bwMode="auto">
                <a:xfrm>
                  <a:off x="33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26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27" name="Line 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28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022" name="Group 48"/>
                <p:cNvGrpSpPr>
                  <a:grpSpLocks/>
                </p:cNvGrpSpPr>
                <p:nvPr/>
              </p:nvGrpSpPr>
              <p:grpSpPr bwMode="auto">
                <a:xfrm>
                  <a:off x="3630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23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24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2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976" name="Group 34"/>
              <p:cNvGrpSpPr>
                <a:grpSpLocks/>
              </p:cNvGrpSpPr>
              <p:nvPr/>
            </p:nvGrpSpPr>
            <p:grpSpPr bwMode="auto">
              <a:xfrm>
                <a:off x="3975" y="11184"/>
                <a:ext cx="885" cy="270"/>
                <a:chOff x="3015" y="6855"/>
                <a:chExt cx="885" cy="270"/>
              </a:xfrm>
            </p:grpSpPr>
            <p:grpSp>
              <p:nvGrpSpPr>
                <p:cNvPr id="41008" name="Group 43"/>
                <p:cNvGrpSpPr>
                  <a:grpSpLocks/>
                </p:cNvGrpSpPr>
                <p:nvPr/>
              </p:nvGrpSpPr>
              <p:grpSpPr bwMode="auto">
                <a:xfrm>
                  <a:off x="30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17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18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19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009" name="Group 39"/>
                <p:cNvGrpSpPr>
                  <a:grpSpLocks/>
                </p:cNvGrpSpPr>
                <p:nvPr/>
              </p:nvGrpSpPr>
              <p:grpSpPr bwMode="auto">
                <a:xfrm>
                  <a:off x="33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14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15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16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010" name="Group 35"/>
                <p:cNvGrpSpPr>
                  <a:grpSpLocks/>
                </p:cNvGrpSpPr>
                <p:nvPr/>
              </p:nvGrpSpPr>
              <p:grpSpPr bwMode="auto">
                <a:xfrm>
                  <a:off x="3630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11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12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13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977" name="Group 21"/>
              <p:cNvGrpSpPr>
                <a:grpSpLocks/>
              </p:cNvGrpSpPr>
              <p:nvPr/>
            </p:nvGrpSpPr>
            <p:grpSpPr bwMode="auto">
              <a:xfrm>
                <a:off x="4905" y="11199"/>
                <a:ext cx="885" cy="270"/>
                <a:chOff x="3015" y="6855"/>
                <a:chExt cx="885" cy="270"/>
              </a:xfrm>
            </p:grpSpPr>
            <p:grpSp>
              <p:nvGrpSpPr>
                <p:cNvPr id="40996" name="Group 30"/>
                <p:cNvGrpSpPr>
                  <a:grpSpLocks/>
                </p:cNvGrpSpPr>
                <p:nvPr/>
              </p:nvGrpSpPr>
              <p:grpSpPr bwMode="auto">
                <a:xfrm>
                  <a:off x="30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05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06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07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997" name="Group 26"/>
                <p:cNvGrpSpPr>
                  <a:grpSpLocks/>
                </p:cNvGrpSpPr>
                <p:nvPr/>
              </p:nvGrpSpPr>
              <p:grpSpPr bwMode="auto">
                <a:xfrm>
                  <a:off x="33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1002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03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04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998" name="Group 22"/>
                <p:cNvGrpSpPr>
                  <a:grpSpLocks/>
                </p:cNvGrpSpPr>
                <p:nvPr/>
              </p:nvGrpSpPr>
              <p:grpSpPr bwMode="auto">
                <a:xfrm>
                  <a:off x="3630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0999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1000" name="Line 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0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978" name="Group 8"/>
              <p:cNvGrpSpPr>
                <a:grpSpLocks/>
              </p:cNvGrpSpPr>
              <p:nvPr/>
            </p:nvGrpSpPr>
            <p:grpSpPr bwMode="auto">
              <a:xfrm>
                <a:off x="5850" y="11169"/>
                <a:ext cx="885" cy="270"/>
                <a:chOff x="3015" y="6855"/>
                <a:chExt cx="885" cy="270"/>
              </a:xfrm>
            </p:grpSpPr>
            <p:grpSp>
              <p:nvGrpSpPr>
                <p:cNvPr id="40984" name="Group 17"/>
                <p:cNvGrpSpPr>
                  <a:grpSpLocks/>
                </p:cNvGrpSpPr>
                <p:nvPr/>
              </p:nvGrpSpPr>
              <p:grpSpPr bwMode="auto">
                <a:xfrm>
                  <a:off x="30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0993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0994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9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985" name="Group 13"/>
                <p:cNvGrpSpPr>
                  <a:grpSpLocks/>
                </p:cNvGrpSpPr>
                <p:nvPr/>
              </p:nvGrpSpPr>
              <p:grpSpPr bwMode="auto">
                <a:xfrm>
                  <a:off x="3315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0990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0991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92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986" name="Group 9"/>
                <p:cNvGrpSpPr>
                  <a:grpSpLocks/>
                </p:cNvGrpSpPr>
                <p:nvPr/>
              </p:nvGrpSpPr>
              <p:grpSpPr bwMode="auto">
                <a:xfrm>
                  <a:off x="3630" y="6855"/>
                  <a:ext cx="270" cy="270"/>
                  <a:chOff x="3030" y="6825"/>
                  <a:chExt cx="270" cy="270"/>
                </a:xfrm>
              </p:grpSpPr>
              <p:sp>
                <p:nvSpPr>
                  <p:cNvPr id="40987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6825"/>
                    <a:ext cx="270" cy="270"/>
                  </a:xfrm>
                  <a:prstGeom prst="ellipse">
                    <a:avLst/>
                  </a:prstGeom>
                  <a:solidFill>
                    <a:srgbClr val="3366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40988" name="Line 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90" y="6885"/>
                    <a:ext cx="150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989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3090" y="6885"/>
                    <a:ext cx="135" cy="15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0979" name="Rectangle 7"/>
              <p:cNvSpPr>
                <a:spLocks noChangeArrowheads="1"/>
              </p:cNvSpPr>
              <p:nvPr/>
            </p:nvSpPr>
            <p:spPr bwMode="auto">
              <a:xfrm>
                <a:off x="4212" y="9435"/>
                <a:ext cx="1545" cy="108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980" name="Text Box 6"/>
              <p:cNvSpPr txBox="1">
                <a:spLocks noChangeArrowheads="1"/>
              </p:cNvSpPr>
              <p:nvPr/>
            </p:nvSpPr>
            <p:spPr bwMode="auto">
              <a:xfrm>
                <a:off x="5730" y="10140"/>
                <a:ext cx="585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altLang="zh-CN"/>
              </a:p>
            </p:txBody>
          </p:sp>
          <p:sp>
            <p:nvSpPr>
              <p:cNvPr id="40981" name="Text Box 5"/>
              <p:cNvSpPr txBox="1">
                <a:spLocks noChangeArrowheads="1"/>
              </p:cNvSpPr>
              <p:nvPr/>
            </p:nvSpPr>
            <p:spPr bwMode="auto">
              <a:xfrm>
                <a:off x="3750" y="10125"/>
                <a:ext cx="585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/>
              </a:p>
            </p:txBody>
          </p:sp>
          <p:sp>
            <p:nvSpPr>
              <p:cNvPr id="40982" name="Text Box 4"/>
              <p:cNvSpPr txBox="1">
                <a:spLocks noChangeArrowheads="1"/>
              </p:cNvSpPr>
              <p:nvPr/>
            </p:nvSpPr>
            <p:spPr bwMode="auto">
              <a:xfrm>
                <a:off x="5685" y="8970"/>
                <a:ext cx="585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/>
              </a:p>
            </p:txBody>
          </p:sp>
          <p:sp>
            <p:nvSpPr>
              <p:cNvPr id="40983" name="Text Box 3"/>
              <p:cNvSpPr txBox="1">
                <a:spLocks noChangeArrowheads="1"/>
              </p:cNvSpPr>
              <p:nvPr/>
            </p:nvSpPr>
            <p:spPr bwMode="auto">
              <a:xfrm>
                <a:off x="3780" y="8985"/>
                <a:ext cx="585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altLang="zh-CN"/>
              </a:p>
            </p:txBody>
          </p:sp>
        </p:grpSp>
      </p:grpSp>
      <p:sp>
        <p:nvSpPr>
          <p:cNvPr id="40964" name="Rectangle 104"/>
          <p:cNvSpPr>
            <a:spLocks noChangeArrowheads="1"/>
          </p:cNvSpPr>
          <p:nvPr/>
        </p:nvSpPr>
        <p:spPr bwMode="auto">
          <a:xfrm>
            <a:off x="179388" y="1362075"/>
            <a:ext cx="4799012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endParaRPr lang="zh-CN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解：无限长螺线管可看成是无穷大的螺绕环中的一段，有螺绕环外的磁感应强度为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的结论可知：无限长螺线外的磁感应强度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100" b="1">
              <a:solidFill>
                <a:schemeClr val="bg1"/>
              </a:solidFill>
            </a:endParaRPr>
          </a:p>
          <a:p>
            <a:pPr algn="l"/>
            <a:endParaRPr lang="zh-CN" altLang="en-US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90513" y="3408363"/>
            <a:ext cx="5457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chemeClr val="bg1"/>
                </a:solidFill>
              </a:rPr>
              <a:t>选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安培环路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，根据安培环路定理：</a:t>
            </a:r>
          </a:p>
        </p:txBody>
      </p:sp>
      <p:pic>
        <p:nvPicPr>
          <p:cNvPr id="41063" name="Picture 1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937000"/>
            <a:ext cx="7450137" cy="968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5438" y="5146675"/>
            <a:ext cx="282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段，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垂直</a:t>
            </a:r>
            <a:endParaRPr lang="zh-CN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64" name="Picture 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5000625"/>
            <a:ext cx="1749425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11150" y="6092825"/>
            <a:ext cx="2089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段，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zh-CN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65" name="Picture 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856288"/>
            <a:ext cx="1809750" cy="755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2"/>
          <p:cNvSpPr>
            <a:spLocks noChangeArrowheads="1"/>
          </p:cNvSpPr>
          <p:nvPr/>
        </p:nvSpPr>
        <p:spPr bwMode="auto">
          <a:xfrm>
            <a:off x="250825" y="44450"/>
            <a:ext cx="2659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电流连续性方程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109663"/>
            <a:ext cx="3671888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5588" y="517525"/>
            <a:ext cx="482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>
                <a:solidFill>
                  <a:schemeClr val="bg1"/>
                </a:solidFill>
              </a:rPr>
              <a:t>由电荷守恒定律和电流定义可得：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173163"/>
            <a:ext cx="21971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43575" y="739775"/>
            <a:ext cx="173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微分形式：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11188" y="2260600"/>
            <a:ext cx="80295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>
                <a:solidFill>
                  <a:schemeClr val="bg1"/>
                </a:solidFill>
              </a:rPr>
              <a:t>称为电流连续性方程，反映电流分布和电荷运动变化之间的普遍关系，是电荷守恒定律的数学表达式。</a:t>
            </a:r>
          </a:p>
        </p:txBody>
      </p:sp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3222625"/>
            <a:ext cx="19431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04800" y="3092450"/>
            <a:ext cx="234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4.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稳恒电流条件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9125" y="4235450"/>
            <a:ext cx="80295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>
                <a:solidFill>
                  <a:schemeClr val="bg1"/>
                </a:solidFill>
              </a:rPr>
              <a:t>对稳恒电流，任意封闭曲面内的电量保持不变；空间任意一点流失的电荷必然被别处流来的电荷补充，电流流动过程是电荷替代的过程，电荷分布不因电流的存在而随时间变换，它产生的电场也不随时间变化。</a:t>
            </a:r>
          </a:p>
        </p:txBody>
      </p:sp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405188"/>
            <a:ext cx="14398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19125" y="5845175"/>
            <a:ext cx="7121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>
                <a:solidFill>
                  <a:schemeClr val="bg1"/>
                </a:solidFill>
              </a:rPr>
              <a:t>稳恒电流的电流线是无头无尾的闭合曲线。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5" grpId="0"/>
      <p:bldP spid="18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55563"/>
            <a:ext cx="3919537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387350" y="2189163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chemeClr val="bg1"/>
                </a:solidFill>
              </a:rPr>
              <a:t>在</a:t>
            </a:r>
            <a:r>
              <a:rPr lang="en-US" altLang="zh-CN" sz="2400" b="1">
                <a:solidFill>
                  <a:schemeClr val="bg1"/>
                </a:solidFill>
              </a:rPr>
              <a:t>cd</a:t>
            </a:r>
            <a:r>
              <a:rPr lang="zh-CN" altLang="zh-CN" sz="2400" b="1">
                <a:solidFill>
                  <a:schemeClr val="bg1"/>
                </a:solidFill>
              </a:rPr>
              <a:t>段，</a:t>
            </a:r>
            <a:r>
              <a:rPr lang="en-US" altLang="zh-CN" sz="2400" b="1">
                <a:solidFill>
                  <a:schemeClr val="bg1"/>
                </a:solidFill>
              </a:rPr>
              <a:t>B</a:t>
            </a:r>
            <a:r>
              <a:rPr lang="zh-CN" altLang="zh-CN" sz="2400" b="1">
                <a:solidFill>
                  <a:schemeClr val="bg1"/>
                </a:solidFill>
              </a:rPr>
              <a:t>与</a:t>
            </a:r>
            <a:r>
              <a:rPr lang="en-US" altLang="zh-CN" sz="2400" b="1">
                <a:solidFill>
                  <a:schemeClr val="bg1"/>
                </a:solidFill>
              </a:rPr>
              <a:t>dl</a:t>
            </a:r>
            <a:r>
              <a:rPr lang="zh-CN" altLang="zh-CN" sz="2400" b="1">
                <a:solidFill>
                  <a:schemeClr val="bg1"/>
                </a:solidFill>
              </a:rPr>
              <a:t>垂直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1988" name="矩形 2"/>
          <p:cNvSpPr>
            <a:spLocks noChangeArrowheads="1"/>
          </p:cNvSpPr>
          <p:nvPr/>
        </p:nvSpPr>
        <p:spPr bwMode="auto">
          <a:xfrm>
            <a:off x="406400" y="3197225"/>
            <a:ext cx="2932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chemeClr val="bg1"/>
                </a:solidFill>
              </a:rPr>
              <a:t>在</a:t>
            </a:r>
            <a:r>
              <a:rPr lang="en-US" altLang="zh-CN" sz="2400" b="1">
                <a:solidFill>
                  <a:schemeClr val="bg1"/>
                </a:solidFill>
              </a:rPr>
              <a:t>da</a:t>
            </a:r>
            <a:r>
              <a:rPr lang="zh-CN" altLang="zh-CN" sz="2400" b="1">
                <a:solidFill>
                  <a:schemeClr val="bg1"/>
                </a:solidFill>
              </a:rPr>
              <a:t>段，</a:t>
            </a:r>
            <a:r>
              <a:rPr lang="en-US" altLang="zh-CN" sz="2400" b="1">
                <a:solidFill>
                  <a:schemeClr val="bg1"/>
                </a:solidFill>
              </a:rPr>
              <a:t>B</a:t>
            </a:r>
            <a:r>
              <a:rPr lang="zh-CN" altLang="zh-CN" sz="2400" b="1">
                <a:solidFill>
                  <a:schemeClr val="bg1"/>
                </a:solidFill>
              </a:rPr>
              <a:t>为恒定值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73275"/>
            <a:ext cx="1909763" cy="784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3060700"/>
            <a:ext cx="3006725" cy="896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276725"/>
            <a:ext cx="3455988" cy="958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5637213"/>
            <a:ext cx="1754187" cy="67151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22" name="Group 2"/>
          <p:cNvGrpSpPr>
            <a:grpSpLocks/>
          </p:cNvGrpSpPr>
          <p:nvPr/>
        </p:nvGrpSpPr>
        <p:grpSpPr bwMode="auto">
          <a:xfrm>
            <a:off x="6134100" y="1104900"/>
            <a:ext cx="2438400" cy="2760663"/>
            <a:chOff x="864" y="336"/>
            <a:chExt cx="1536" cy="1739"/>
          </a:xfrm>
        </p:grpSpPr>
        <p:sp>
          <p:nvSpPr>
            <p:cNvPr id="43049" name="Line 3"/>
            <p:cNvSpPr>
              <a:spLocks noChangeShapeType="1"/>
            </p:cNvSpPr>
            <p:nvPr/>
          </p:nvSpPr>
          <p:spPr bwMode="auto">
            <a:xfrm flipV="1">
              <a:off x="1771" y="338"/>
              <a:ext cx="0" cy="296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0" name="AutoShape 4"/>
            <p:cNvSpPr>
              <a:spLocks noChangeArrowheads="1"/>
            </p:cNvSpPr>
            <p:nvPr/>
          </p:nvSpPr>
          <p:spPr bwMode="auto">
            <a:xfrm>
              <a:off x="907" y="674"/>
              <a:ext cx="1445" cy="13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9 w 21600"/>
                <a:gd name="T25" fmla="*/ 3161 h 21600"/>
                <a:gd name="T26" fmla="*/ 18431 w 21600"/>
                <a:gd name="T27" fmla="*/ 18439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521" y="10800"/>
                  </a:moveTo>
                  <a:cubicBezTo>
                    <a:pt x="3521" y="14820"/>
                    <a:pt x="6780" y="18079"/>
                    <a:pt x="10800" y="18079"/>
                  </a:cubicBezTo>
                  <a:cubicBezTo>
                    <a:pt x="14820" y="18079"/>
                    <a:pt x="18079" y="14820"/>
                    <a:pt x="18079" y="10800"/>
                  </a:cubicBezTo>
                  <a:cubicBezTo>
                    <a:pt x="18079" y="6780"/>
                    <a:pt x="14820" y="3521"/>
                    <a:pt x="10800" y="3521"/>
                  </a:cubicBezTo>
                  <a:cubicBezTo>
                    <a:pt x="6780" y="3521"/>
                    <a:pt x="3521" y="6780"/>
                    <a:pt x="3521" y="108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33"/>
                </a:gs>
                <a:gs pos="100000">
                  <a:srgbClr val="004E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3051" name="Group 5"/>
            <p:cNvGrpSpPr>
              <a:grpSpLocks/>
            </p:cNvGrpSpPr>
            <p:nvPr/>
          </p:nvGrpSpPr>
          <p:grpSpPr bwMode="auto">
            <a:xfrm>
              <a:off x="1459" y="386"/>
              <a:ext cx="120" cy="543"/>
              <a:chOff x="2256" y="1200"/>
              <a:chExt cx="96" cy="769"/>
            </a:xfrm>
          </p:grpSpPr>
          <p:sp>
            <p:nvSpPr>
              <p:cNvPr id="43083" name="Line 6"/>
              <p:cNvSpPr>
                <a:spLocks noChangeShapeType="1"/>
              </p:cNvSpPr>
              <p:nvPr/>
            </p:nvSpPr>
            <p:spPr bwMode="auto">
              <a:xfrm>
                <a:off x="2352" y="1200"/>
                <a:ext cx="0" cy="768"/>
              </a:xfrm>
              <a:prstGeom prst="line">
                <a:avLst/>
              </a:prstGeom>
              <a:noFill/>
              <a:ln w="158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84" name="Freeform 7"/>
              <p:cNvSpPr>
                <a:spLocks/>
              </p:cNvSpPr>
              <p:nvPr/>
            </p:nvSpPr>
            <p:spPr bwMode="auto">
              <a:xfrm>
                <a:off x="2256" y="1968"/>
                <a:ext cx="96" cy="1"/>
              </a:xfrm>
              <a:custGeom>
                <a:avLst/>
                <a:gdLst>
                  <a:gd name="T0" fmla="*/ 96 w 96"/>
                  <a:gd name="T1" fmla="*/ 0 h 1"/>
                  <a:gd name="T2" fmla="*/ 48 w 96"/>
                  <a:gd name="T3" fmla="*/ 0 h 1"/>
                  <a:gd name="T4" fmla="*/ 0 w 9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" h="1">
                    <a:moveTo>
                      <a:pt x="96" y="0"/>
                    </a:moveTo>
                    <a:cubicBezTo>
                      <a:pt x="80" y="0"/>
                      <a:pt x="64" y="0"/>
                      <a:pt x="48" y="0"/>
                    </a:cubicBezTo>
                    <a:cubicBezTo>
                      <a:pt x="32" y="0"/>
                      <a:pt x="8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52" name="Freeform 8"/>
            <p:cNvSpPr>
              <a:spLocks/>
            </p:cNvSpPr>
            <p:nvPr/>
          </p:nvSpPr>
          <p:spPr bwMode="auto">
            <a:xfrm rot="-1098446">
              <a:off x="1332" y="674"/>
              <a:ext cx="59" cy="344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3" name="Freeform 9"/>
            <p:cNvSpPr>
              <a:spLocks/>
            </p:cNvSpPr>
            <p:nvPr/>
          </p:nvSpPr>
          <p:spPr bwMode="auto">
            <a:xfrm rot="-8079844">
              <a:off x="1177" y="1588"/>
              <a:ext cx="59" cy="346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4 h 390"/>
                <a:gd name="T6" fmla="*/ 4 w 67"/>
                <a:gd name="T7" fmla="*/ 85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4" name="Freeform 10"/>
            <p:cNvSpPr>
              <a:spLocks/>
            </p:cNvSpPr>
            <p:nvPr/>
          </p:nvSpPr>
          <p:spPr bwMode="auto">
            <a:xfrm rot="-9265042">
              <a:off x="1459" y="1731"/>
              <a:ext cx="60" cy="344"/>
            </a:xfrm>
            <a:custGeom>
              <a:avLst/>
              <a:gdLst>
                <a:gd name="T0" fmla="*/ 13 w 67"/>
                <a:gd name="T1" fmla="*/ 9 h 390"/>
                <a:gd name="T2" fmla="*/ 0 w 67"/>
                <a:gd name="T3" fmla="*/ 10 h 390"/>
                <a:gd name="T4" fmla="*/ 18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5" name="Freeform 11"/>
            <p:cNvSpPr>
              <a:spLocks/>
            </p:cNvSpPr>
            <p:nvPr/>
          </p:nvSpPr>
          <p:spPr bwMode="auto">
            <a:xfrm rot="-6767960">
              <a:off x="1007" y="1335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6" name="Freeform 12"/>
            <p:cNvSpPr>
              <a:spLocks/>
            </p:cNvSpPr>
            <p:nvPr/>
          </p:nvSpPr>
          <p:spPr bwMode="auto">
            <a:xfrm rot="-4945789">
              <a:off x="1007" y="1081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7" name="Freeform 13"/>
            <p:cNvSpPr>
              <a:spLocks/>
            </p:cNvSpPr>
            <p:nvPr/>
          </p:nvSpPr>
          <p:spPr bwMode="auto">
            <a:xfrm rot="-2478324">
              <a:off x="1119" y="843"/>
              <a:ext cx="85" cy="339"/>
            </a:xfrm>
            <a:custGeom>
              <a:avLst/>
              <a:gdLst>
                <a:gd name="T0" fmla="*/ 915 w 67"/>
                <a:gd name="T1" fmla="*/ 7 h 390"/>
                <a:gd name="T2" fmla="*/ 0 w 67"/>
                <a:gd name="T3" fmla="*/ 9 h 390"/>
                <a:gd name="T4" fmla="*/ 1166 w 67"/>
                <a:gd name="T5" fmla="*/ 57 h 390"/>
                <a:gd name="T6" fmla="*/ 136 w 67"/>
                <a:gd name="T7" fmla="*/ 67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8" name="Freeform 14"/>
            <p:cNvSpPr>
              <a:spLocks/>
            </p:cNvSpPr>
            <p:nvPr/>
          </p:nvSpPr>
          <p:spPr bwMode="auto">
            <a:xfrm rot="-8459925">
              <a:off x="1304" y="1674"/>
              <a:ext cx="60" cy="344"/>
            </a:xfrm>
            <a:custGeom>
              <a:avLst/>
              <a:gdLst>
                <a:gd name="T0" fmla="*/ 13 w 67"/>
                <a:gd name="T1" fmla="*/ 9 h 390"/>
                <a:gd name="T2" fmla="*/ 0 w 67"/>
                <a:gd name="T3" fmla="*/ 10 h 390"/>
                <a:gd name="T4" fmla="*/ 18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59" name="Freeform 15"/>
            <p:cNvSpPr>
              <a:spLocks/>
            </p:cNvSpPr>
            <p:nvPr/>
          </p:nvSpPr>
          <p:spPr bwMode="auto">
            <a:xfrm rot="-7539041">
              <a:off x="1092" y="1461"/>
              <a:ext cx="59" cy="346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4 h 390"/>
                <a:gd name="T6" fmla="*/ 4 w 67"/>
                <a:gd name="T7" fmla="*/ 85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0" name="Freeform 16"/>
            <p:cNvSpPr>
              <a:spLocks/>
            </p:cNvSpPr>
            <p:nvPr/>
          </p:nvSpPr>
          <p:spPr bwMode="auto">
            <a:xfrm rot="-5931425">
              <a:off x="1007" y="1208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1" name="Freeform 17"/>
            <p:cNvSpPr>
              <a:spLocks/>
            </p:cNvSpPr>
            <p:nvPr/>
          </p:nvSpPr>
          <p:spPr bwMode="auto">
            <a:xfrm rot="-3951584">
              <a:off x="1050" y="954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2" name="Freeform 18"/>
            <p:cNvSpPr>
              <a:spLocks/>
            </p:cNvSpPr>
            <p:nvPr/>
          </p:nvSpPr>
          <p:spPr bwMode="auto">
            <a:xfrm rot="-1773259">
              <a:off x="1204" y="759"/>
              <a:ext cx="85" cy="338"/>
            </a:xfrm>
            <a:custGeom>
              <a:avLst/>
              <a:gdLst>
                <a:gd name="T0" fmla="*/ 915 w 67"/>
                <a:gd name="T1" fmla="*/ 7 h 390"/>
                <a:gd name="T2" fmla="*/ 0 w 67"/>
                <a:gd name="T3" fmla="*/ 8 h 390"/>
                <a:gd name="T4" fmla="*/ 1166 w 67"/>
                <a:gd name="T5" fmla="*/ 55 h 390"/>
                <a:gd name="T6" fmla="*/ 136 w 67"/>
                <a:gd name="T7" fmla="*/ 65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3" name="Freeform 19"/>
            <p:cNvSpPr>
              <a:spLocks/>
            </p:cNvSpPr>
            <p:nvPr/>
          </p:nvSpPr>
          <p:spPr bwMode="auto">
            <a:xfrm rot="-9998300">
              <a:off x="1629" y="1731"/>
              <a:ext cx="60" cy="344"/>
            </a:xfrm>
            <a:custGeom>
              <a:avLst/>
              <a:gdLst>
                <a:gd name="T0" fmla="*/ 13 w 67"/>
                <a:gd name="T1" fmla="*/ 9 h 390"/>
                <a:gd name="T2" fmla="*/ 0 w 67"/>
                <a:gd name="T3" fmla="*/ 10 h 390"/>
                <a:gd name="T4" fmla="*/ 18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4" name="Freeform 20"/>
            <p:cNvSpPr>
              <a:spLocks/>
            </p:cNvSpPr>
            <p:nvPr/>
          </p:nvSpPr>
          <p:spPr bwMode="auto">
            <a:xfrm rot="-6440618">
              <a:off x="2155" y="912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5" name="Freeform 21"/>
            <p:cNvSpPr>
              <a:spLocks/>
            </p:cNvSpPr>
            <p:nvPr/>
          </p:nvSpPr>
          <p:spPr bwMode="auto">
            <a:xfrm rot="-7694875">
              <a:off x="2055" y="800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6" name="Freeform 22"/>
            <p:cNvSpPr>
              <a:spLocks/>
            </p:cNvSpPr>
            <p:nvPr/>
          </p:nvSpPr>
          <p:spPr bwMode="auto">
            <a:xfrm rot="-8716787">
              <a:off x="1927" y="716"/>
              <a:ext cx="59" cy="344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7" name="Freeform 23"/>
            <p:cNvSpPr>
              <a:spLocks/>
            </p:cNvSpPr>
            <p:nvPr/>
          </p:nvSpPr>
          <p:spPr bwMode="auto">
            <a:xfrm rot="-9198687">
              <a:off x="1799" y="674"/>
              <a:ext cx="60" cy="344"/>
            </a:xfrm>
            <a:custGeom>
              <a:avLst/>
              <a:gdLst>
                <a:gd name="T0" fmla="*/ 13 w 67"/>
                <a:gd name="T1" fmla="*/ 9 h 390"/>
                <a:gd name="T2" fmla="*/ 0 w 67"/>
                <a:gd name="T3" fmla="*/ 10 h 390"/>
                <a:gd name="T4" fmla="*/ 18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8" name="Freeform 24"/>
            <p:cNvSpPr>
              <a:spLocks/>
            </p:cNvSpPr>
            <p:nvPr/>
          </p:nvSpPr>
          <p:spPr bwMode="auto">
            <a:xfrm rot="-9998300">
              <a:off x="1672" y="632"/>
              <a:ext cx="59" cy="343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6 h 390"/>
                <a:gd name="T6" fmla="*/ 4 w 67"/>
                <a:gd name="T7" fmla="*/ 77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9" name="Freeform 25"/>
            <p:cNvSpPr>
              <a:spLocks/>
            </p:cNvSpPr>
            <p:nvPr/>
          </p:nvSpPr>
          <p:spPr bwMode="auto">
            <a:xfrm rot="-2937311">
              <a:off x="2155" y="1377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0" name="Freeform 26"/>
            <p:cNvSpPr>
              <a:spLocks/>
            </p:cNvSpPr>
            <p:nvPr/>
          </p:nvSpPr>
          <p:spPr bwMode="auto">
            <a:xfrm rot="-2476278">
              <a:off x="2112" y="1505"/>
              <a:ext cx="59" cy="344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1" name="Freeform 27"/>
            <p:cNvSpPr>
              <a:spLocks/>
            </p:cNvSpPr>
            <p:nvPr/>
          </p:nvSpPr>
          <p:spPr bwMode="auto">
            <a:xfrm rot="-1976799">
              <a:off x="2012" y="1604"/>
              <a:ext cx="59" cy="344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2" name="Freeform 28"/>
            <p:cNvSpPr>
              <a:spLocks/>
            </p:cNvSpPr>
            <p:nvPr/>
          </p:nvSpPr>
          <p:spPr bwMode="auto">
            <a:xfrm rot="-1054935">
              <a:off x="1884" y="1689"/>
              <a:ext cx="60" cy="344"/>
            </a:xfrm>
            <a:custGeom>
              <a:avLst/>
              <a:gdLst>
                <a:gd name="T0" fmla="*/ 13 w 67"/>
                <a:gd name="T1" fmla="*/ 9 h 390"/>
                <a:gd name="T2" fmla="*/ 0 w 67"/>
                <a:gd name="T3" fmla="*/ 10 h 390"/>
                <a:gd name="T4" fmla="*/ 18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3" name="Freeform 29"/>
            <p:cNvSpPr>
              <a:spLocks/>
            </p:cNvSpPr>
            <p:nvPr/>
          </p:nvSpPr>
          <p:spPr bwMode="auto">
            <a:xfrm rot="-259915">
              <a:off x="1757" y="1731"/>
              <a:ext cx="59" cy="344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0 h 390"/>
                <a:gd name="T4" fmla="*/ 15 w 67"/>
                <a:gd name="T5" fmla="*/ 69 h 390"/>
                <a:gd name="T6" fmla="*/ 4 w 67"/>
                <a:gd name="T7" fmla="*/ 79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4" name="Line 30"/>
            <p:cNvSpPr>
              <a:spLocks noChangeShapeType="1"/>
            </p:cNvSpPr>
            <p:nvPr/>
          </p:nvSpPr>
          <p:spPr bwMode="auto">
            <a:xfrm>
              <a:off x="1627" y="386"/>
              <a:ext cx="2" cy="288"/>
            </a:xfrm>
            <a:prstGeom prst="line">
              <a:avLst/>
            </a:prstGeom>
            <a:noFill/>
            <a:ln w="158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5" name="Line 31"/>
            <p:cNvSpPr>
              <a:spLocks noChangeShapeType="1"/>
            </p:cNvSpPr>
            <p:nvPr/>
          </p:nvSpPr>
          <p:spPr bwMode="auto">
            <a:xfrm>
              <a:off x="1435" y="386"/>
              <a:ext cx="0" cy="296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76" name="Line 32"/>
            <p:cNvSpPr>
              <a:spLocks noChangeShapeType="1"/>
            </p:cNvSpPr>
            <p:nvPr/>
          </p:nvSpPr>
          <p:spPr bwMode="auto">
            <a:xfrm flipV="1">
              <a:off x="1627" y="1058"/>
              <a:ext cx="480" cy="336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3077" name="Object 33"/>
            <p:cNvGraphicFramePr>
              <a:graphicFrameLocks noChangeAspect="1"/>
            </p:cNvGraphicFramePr>
            <p:nvPr/>
          </p:nvGraphicFramePr>
          <p:xfrm>
            <a:off x="1627" y="1106"/>
            <a:ext cx="212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5" name="Equation" r:id="rId3" imgW="7576" imgH="30270" progId="Equation.3">
                    <p:embed/>
                  </p:oleObj>
                </mc:Choice>
                <mc:Fallback>
                  <p:oleObj name="Equation" r:id="rId3" imgW="7576" imgH="3027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7" y="1106"/>
                          <a:ext cx="212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78" name="Object 34"/>
            <p:cNvGraphicFramePr>
              <a:graphicFrameLocks noChangeAspect="1"/>
            </p:cNvGraphicFramePr>
            <p:nvPr/>
          </p:nvGraphicFramePr>
          <p:xfrm>
            <a:off x="1387" y="1298"/>
            <a:ext cx="236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6" name="Equation" r:id="rId5" imgW="30302" imgH="30270" progId="Equation.3">
                    <p:embed/>
                  </p:oleObj>
                </mc:Choice>
                <mc:Fallback>
                  <p:oleObj name="Equation" r:id="rId5" imgW="30302" imgH="3027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" y="1298"/>
                          <a:ext cx="236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79" name="Freeform 35"/>
            <p:cNvSpPr>
              <a:spLocks/>
            </p:cNvSpPr>
            <p:nvPr/>
          </p:nvSpPr>
          <p:spPr bwMode="auto">
            <a:xfrm rot="-4859785">
              <a:off x="2198" y="1081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80" name="Freeform 36"/>
            <p:cNvSpPr>
              <a:spLocks/>
            </p:cNvSpPr>
            <p:nvPr/>
          </p:nvSpPr>
          <p:spPr bwMode="auto">
            <a:xfrm rot="-3853592">
              <a:off x="2198" y="1250"/>
              <a:ext cx="59" cy="345"/>
            </a:xfrm>
            <a:custGeom>
              <a:avLst/>
              <a:gdLst>
                <a:gd name="T0" fmla="*/ 11 w 67"/>
                <a:gd name="T1" fmla="*/ 9 h 390"/>
                <a:gd name="T2" fmla="*/ 0 w 67"/>
                <a:gd name="T3" fmla="*/ 11 h 390"/>
                <a:gd name="T4" fmla="*/ 15 w 67"/>
                <a:gd name="T5" fmla="*/ 71 h 390"/>
                <a:gd name="T6" fmla="*/ 4 w 67"/>
                <a:gd name="T7" fmla="*/ 82 h 3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3081" name="Object 37"/>
            <p:cNvGraphicFramePr>
              <a:graphicFrameLocks noChangeAspect="1"/>
            </p:cNvGraphicFramePr>
            <p:nvPr/>
          </p:nvGraphicFramePr>
          <p:xfrm>
            <a:off x="1119" y="336"/>
            <a:ext cx="24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7" name="Equation" r:id="rId7" imgW="30302" imgH="61013" progId="Equation.3">
                    <p:embed/>
                  </p:oleObj>
                </mc:Choice>
                <mc:Fallback>
                  <p:oleObj name="Equation" r:id="rId7" imgW="30302" imgH="61013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9" y="336"/>
                          <a:ext cx="24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82" name="Object 38"/>
            <p:cNvGraphicFramePr>
              <a:graphicFrameLocks noChangeAspect="1"/>
            </p:cNvGraphicFramePr>
            <p:nvPr/>
          </p:nvGraphicFramePr>
          <p:xfrm>
            <a:off x="1361" y="1036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8" name="Equation" r:id="rId9" imgW="68654" imgH="68580" progId="Equation.3">
                    <p:embed/>
                  </p:oleObj>
                </mc:Choice>
                <mc:Fallback>
                  <p:oleObj name="Equation" r:id="rId9" imgW="68654" imgH="6858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1" y="1036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159" name="Text Box 39"/>
          <p:cNvSpPr txBox="1">
            <a:spLocks noChangeArrowheads="1"/>
          </p:cNvSpPr>
          <p:nvPr/>
        </p:nvSpPr>
        <p:spPr bwMode="auto">
          <a:xfrm>
            <a:off x="249238" y="415925"/>
            <a:ext cx="56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 </a:t>
            </a:r>
          </a:p>
        </p:txBody>
      </p:sp>
      <p:sp>
        <p:nvSpPr>
          <p:cNvPr id="133160" name="Text Box 40"/>
          <p:cNvSpPr txBox="1">
            <a:spLocks noChangeArrowheads="1"/>
          </p:cNvSpPr>
          <p:nvPr/>
        </p:nvSpPr>
        <p:spPr bwMode="auto">
          <a:xfrm>
            <a:off x="801688" y="368300"/>
            <a:ext cx="7086600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螺绕环的总匝数为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，通有电流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，环的中心半径为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求螺绕环电流的磁场分布及螺绕环内的磁通量</a:t>
            </a: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3161" name="Text Box 41"/>
          <p:cNvSpPr txBox="1">
            <a:spLocks noChangeArrowheads="1"/>
          </p:cNvSpPr>
          <p:nvPr/>
        </p:nvSpPr>
        <p:spPr bwMode="auto">
          <a:xfrm>
            <a:off x="101600" y="1230313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3162" name="Oval 42"/>
          <p:cNvSpPr>
            <a:spLocks noChangeArrowheads="1"/>
          </p:cNvSpPr>
          <p:nvPr/>
        </p:nvSpPr>
        <p:spPr bwMode="auto">
          <a:xfrm>
            <a:off x="6442075" y="1863725"/>
            <a:ext cx="1828800" cy="1752600"/>
          </a:xfrm>
          <a:prstGeom prst="ellips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3" name="Rectangle 43"/>
          <p:cNvSpPr>
            <a:spLocks noChangeArrowheads="1"/>
          </p:cNvSpPr>
          <p:nvPr/>
        </p:nvSpPr>
        <p:spPr bwMode="auto">
          <a:xfrm>
            <a:off x="6213475" y="4454525"/>
            <a:ext cx="2286000" cy="457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4" name="Line 44"/>
          <p:cNvSpPr>
            <a:spLocks noChangeShapeType="1"/>
          </p:cNvSpPr>
          <p:nvPr/>
        </p:nvSpPr>
        <p:spPr bwMode="auto">
          <a:xfrm>
            <a:off x="6213475" y="2701925"/>
            <a:ext cx="0" cy="1752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5" name="Line 45"/>
          <p:cNvSpPr>
            <a:spLocks noChangeShapeType="1"/>
          </p:cNvSpPr>
          <p:nvPr/>
        </p:nvSpPr>
        <p:spPr bwMode="auto">
          <a:xfrm>
            <a:off x="8499475" y="2778125"/>
            <a:ext cx="0" cy="1752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6" name="Line 46"/>
          <p:cNvSpPr>
            <a:spLocks noChangeShapeType="1"/>
          </p:cNvSpPr>
          <p:nvPr/>
        </p:nvSpPr>
        <p:spPr bwMode="auto">
          <a:xfrm>
            <a:off x="6594475" y="2701925"/>
            <a:ext cx="0" cy="1752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7" name="Rectangle 47"/>
          <p:cNvSpPr>
            <a:spLocks noChangeArrowheads="1"/>
          </p:cNvSpPr>
          <p:nvPr/>
        </p:nvSpPr>
        <p:spPr bwMode="auto">
          <a:xfrm>
            <a:off x="8118475" y="4454525"/>
            <a:ext cx="381000" cy="457200"/>
          </a:xfrm>
          <a:prstGeom prst="rect">
            <a:avLst/>
          </a:prstGeom>
          <a:solidFill>
            <a:srgbClr val="00FF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8" name="Line 48"/>
          <p:cNvSpPr>
            <a:spLocks noChangeShapeType="1"/>
          </p:cNvSpPr>
          <p:nvPr/>
        </p:nvSpPr>
        <p:spPr bwMode="auto">
          <a:xfrm>
            <a:off x="7356475" y="2778125"/>
            <a:ext cx="0" cy="2514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9" name="Rectangle 49"/>
          <p:cNvSpPr>
            <a:spLocks noChangeArrowheads="1"/>
          </p:cNvSpPr>
          <p:nvPr/>
        </p:nvSpPr>
        <p:spPr bwMode="auto">
          <a:xfrm>
            <a:off x="6213475" y="4454525"/>
            <a:ext cx="381000" cy="457200"/>
          </a:xfrm>
          <a:prstGeom prst="rect">
            <a:avLst/>
          </a:prstGeom>
          <a:solidFill>
            <a:srgbClr val="00FF00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70" name="Object 50"/>
          <p:cNvGraphicFramePr>
            <a:graphicFrameLocks/>
          </p:cNvGraphicFramePr>
          <p:nvPr/>
        </p:nvGraphicFramePr>
        <p:xfrm>
          <a:off x="5943600" y="4572000"/>
          <a:ext cx="2159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9" name="Equation" r:id="rId11" imgW="106532" imgH="220875" progId="Equation.3">
                  <p:embed/>
                </p:oleObj>
              </mc:Choice>
              <mc:Fallback>
                <p:oleObj name="Equation" r:id="rId11" imgW="106532" imgH="220875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572000"/>
                        <a:ext cx="2159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1" name="Object 51"/>
          <p:cNvGraphicFramePr>
            <a:graphicFrameLocks/>
          </p:cNvGraphicFramePr>
          <p:nvPr/>
        </p:nvGraphicFramePr>
        <p:xfrm>
          <a:off x="7620000" y="3962400"/>
          <a:ext cx="3317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0" name="Equation" r:id="rId13" imgW="221113" imgH="304590" progId="Equation.3">
                  <p:embed/>
                </p:oleObj>
              </mc:Choice>
              <mc:Fallback>
                <p:oleObj name="Equation" r:id="rId13" imgW="221113" imgH="304590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962400"/>
                        <a:ext cx="3317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2" name="Object 52"/>
          <p:cNvGraphicFramePr>
            <a:graphicFrameLocks/>
          </p:cNvGraphicFramePr>
          <p:nvPr/>
        </p:nvGraphicFramePr>
        <p:xfrm>
          <a:off x="6491288" y="4992688"/>
          <a:ext cx="3667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Equation" r:id="rId15" imgW="258991" imgH="304590" progId="Equation.3">
                  <p:embed/>
                </p:oleObj>
              </mc:Choice>
              <mc:Fallback>
                <p:oleObj name="Equation" r:id="rId15" imgW="258991" imgH="304590" progId="Equation.3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8" y="4992688"/>
                        <a:ext cx="3667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3" name="Rectangle 53" descr="宽下对角线"/>
          <p:cNvSpPr>
            <a:spLocks noChangeArrowheads="1"/>
          </p:cNvSpPr>
          <p:nvPr/>
        </p:nvSpPr>
        <p:spPr bwMode="auto">
          <a:xfrm>
            <a:off x="8118475" y="4454525"/>
            <a:ext cx="381000" cy="457200"/>
          </a:xfrm>
          <a:prstGeom prst="rect">
            <a:avLst/>
          </a:prstGeom>
          <a:blipFill dpi="0" rotWithShape="0">
            <a:blip r:embed="rId17"/>
            <a:srcRect/>
            <a:tile tx="0" ty="0" sx="100000" sy="100000" flip="none" algn="tl"/>
          </a:blip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74" name="Object 54"/>
          <p:cNvGraphicFramePr>
            <a:graphicFrameLocks/>
          </p:cNvGraphicFramePr>
          <p:nvPr/>
        </p:nvGraphicFramePr>
        <p:xfrm>
          <a:off x="8191500" y="4991100"/>
          <a:ext cx="2555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2" name="Equation" r:id="rId18" imgW="144884" imgH="220875" progId="Equation.3">
                  <p:embed/>
                </p:oleObj>
              </mc:Choice>
              <mc:Fallback>
                <p:oleObj name="Equation" r:id="rId18" imgW="144884" imgH="220875" progId="Equation.3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4991100"/>
                        <a:ext cx="2555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5" name="Rectangle 55"/>
          <p:cNvSpPr>
            <a:spLocks noChangeArrowheads="1"/>
          </p:cNvSpPr>
          <p:nvPr/>
        </p:nvSpPr>
        <p:spPr bwMode="auto">
          <a:xfrm>
            <a:off x="8194675" y="4454525"/>
            <a:ext cx="1524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76" name="Object 56"/>
          <p:cNvGraphicFramePr>
            <a:graphicFrameLocks/>
          </p:cNvGraphicFramePr>
          <p:nvPr/>
        </p:nvGraphicFramePr>
        <p:xfrm>
          <a:off x="8112125" y="4056063"/>
          <a:ext cx="3667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3" name="Equation" r:id="rId20" imgW="258991" imgH="220875" progId="Equation.3">
                  <p:embed/>
                </p:oleObj>
              </mc:Choice>
              <mc:Fallback>
                <p:oleObj name="Equation" r:id="rId20" imgW="258991" imgH="220875" progId="Equation.3">
                  <p:embed/>
                  <p:pic>
                    <p:nvPicPr>
                      <p:cNvPr id="0" name="Object 56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25" y="4056063"/>
                        <a:ext cx="3667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7" name="Text Box 57"/>
          <p:cNvSpPr txBox="1">
            <a:spLocks noChangeArrowheads="1"/>
          </p:cNvSpPr>
          <p:nvPr/>
        </p:nvSpPr>
        <p:spPr bwMode="auto">
          <a:xfrm>
            <a:off x="708025" y="1260475"/>
            <a:ext cx="467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在螺绕环内部做一个环路，可得</a:t>
            </a:r>
          </a:p>
        </p:txBody>
      </p:sp>
      <p:graphicFrame>
        <p:nvGraphicFramePr>
          <p:cNvPr id="133178" name="Object 58"/>
          <p:cNvGraphicFramePr>
            <a:graphicFrameLocks/>
          </p:cNvGraphicFramePr>
          <p:nvPr/>
        </p:nvGraphicFramePr>
        <p:xfrm>
          <a:off x="533400" y="1582738"/>
          <a:ext cx="1460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4" name="Equation" r:id="rId22" imgW="1356508" imgH="510330" progId="Equation.3">
                  <p:embed/>
                </p:oleObj>
              </mc:Choice>
              <mc:Fallback>
                <p:oleObj name="Equation" r:id="rId22" imgW="1356508" imgH="510330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82738"/>
                        <a:ext cx="1460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9" name="Object 59"/>
          <p:cNvGraphicFramePr>
            <a:graphicFrameLocks/>
          </p:cNvGraphicFramePr>
          <p:nvPr/>
        </p:nvGraphicFramePr>
        <p:xfrm>
          <a:off x="2087563" y="1577975"/>
          <a:ext cx="105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5" name="Equation" r:id="rId24" imgW="945058" imgH="510330" progId="Equation.3">
                  <p:embed/>
                </p:oleObj>
              </mc:Choice>
              <mc:Fallback>
                <p:oleObj name="Equation" r:id="rId24" imgW="945058" imgH="510330" progId="Equation.3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1577975"/>
                        <a:ext cx="105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0" name="Object 60"/>
          <p:cNvGraphicFramePr>
            <a:graphicFrameLocks/>
          </p:cNvGraphicFramePr>
          <p:nvPr/>
        </p:nvGraphicFramePr>
        <p:xfrm>
          <a:off x="3125788" y="1636713"/>
          <a:ext cx="12700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6" name="Equation" r:id="rId26" imgW="1165697" imgH="220875" progId="Equation.3">
                  <p:embed/>
                </p:oleObj>
              </mc:Choice>
              <mc:Fallback>
                <p:oleObj name="Equation" r:id="rId26" imgW="1165697" imgH="220875" progId="Equation.3">
                  <p:embed/>
                  <p:pic>
                    <p:nvPicPr>
                      <p:cNvPr id="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1636713"/>
                        <a:ext cx="12700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1" name="Object 61"/>
          <p:cNvGraphicFramePr>
            <a:graphicFrameLocks/>
          </p:cNvGraphicFramePr>
          <p:nvPr/>
        </p:nvGraphicFramePr>
        <p:xfrm>
          <a:off x="4406900" y="1614488"/>
          <a:ext cx="1065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Equation" r:id="rId28" imgW="952633" imgH="335333" progId="Equation.3">
                  <p:embed/>
                </p:oleObj>
              </mc:Choice>
              <mc:Fallback>
                <p:oleObj name="Equation" r:id="rId28" imgW="952633" imgH="335333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6900" y="1614488"/>
                        <a:ext cx="10652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2" name="Object 62"/>
          <p:cNvGraphicFramePr>
            <a:graphicFrameLocks/>
          </p:cNvGraphicFramePr>
          <p:nvPr/>
        </p:nvGraphicFramePr>
        <p:xfrm>
          <a:off x="1714500" y="2243138"/>
          <a:ext cx="210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8" name="Equation" r:id="rId30" imgW="2011798" imgH="335333" progId="Equation.3">
                  <p:embed/>
                </p:oleObj>
              </mc:Choice>
              <mc:Fallback>
                <p:oleObj name="Equation" r:id="rId30" imgW="2011798" imgH="335333" progId="Equation.3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243138"/>
                        <a:ext cx="210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3" name="Text Box 63"/>
          <p:cNvSpPr txBox="1">
            <a:spLocks noChangeArrowheads="1"/>
          </p:cNvSpPr>
          <p:nvPr/>
        </p:nvSpPr>
        <p:spPr bwMode="auto">
          <a:xfrm>
            <a:off x="666750" y="2647950"/>
            <a:ext cx="334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若螺绕环的截面很小，</a:t>
            </a:r>
          </a:p>
        </p:txBody>
      </p:sp>
      <p:graphicFrame>
        <p:nvGraphicFramePr>
          <p:cNvPr id="133184" name="Object 64"/>
          <p:cNvGraphicFramePr>
            <a:graphicFrameLocks/>
          </p:cNvGraphicFramePr>
          <p:nvPr/>
        </p:nvGraphicFramePr>
        <p:xfrm>
          <a:off x="3867150" y="2744788"/>
          <a:ext cx="7381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9" name="Equation" r:id="rId32" imgW="632564" imgH="137160" progId="Equation.3">
                  <p:embed/>
                </p:oleObj>
              </mc:Choice>
              <mc:Fallback>
                <p:oleObj name="Equation" r:id="rId32" imgW="632564" imgH="137160" progId="Equation.3">
                  <p:embed/>
                  <p:pic>
                    <p:nvPicPr>
                      <p:cNvPr id="0" name="Object 64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2744788"/>
                        <a:ext cx="7381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5" name="Object 65"/>
          <p:cNvGraphicFramePr>
            <a:graphicFrameLocks/>
          </p:cNvGraphicFramePr>
          <p:nvPr/>
        </p:nvGraphicFramePr>
        <p:xfrm>
          <a:off x="1589088" y="2986088"/>
          <a:ext cx="19939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0" name="Equation" r:id="rId34" imgW="1897217" imgH="716070" progId="Equation.3">
                  <p:embed/>
                </p:oleObj>
              </mc:Choice>
              <mc:Fallback>
                <p:oleObj name="Equation" r:id="rId34" imgW="1897217" imgH="716070" progId="Equation.3">
                  <p:embed/>
                  <p:pic>
                    <p:nvPicPr>
                      <p:cNvPr id="0" name="Object 65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986088"/>
                        <a:ext cx="19939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6" name="Object 66"/>
          <p:cNvGraphicFramePr>
            <a:graphicFrameLocks/>
          </p:cNvGraphicFramePr>
          <p:nvPr/>
        </p:nvGraphicFramePr>
        <p:xfrm>
          <a:off x="3659188" y="3225800"/>
          <a:ext cx="9890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1" name="Equation" r:id="rId36" imgW="876404" imgH="335333" progId="Equation.3">
                  <p:embed/>
                </p:oleObj>
              </mc:Choice>
              <mc:Fallback>
                <p:oleObj name="Equation" r:id="rId36" imgW="876404" imgH="335333" progId="Equation.3">
                  <p:embed/>
                  <p:pic>
                    <p:nvPicPr>
                      <p:cNvPr id="0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3225800"/>
                        <a:ext cx="9890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7" name="Text Box 67"/>
          <p:cNvSpPr txBox="1">
            <a:spLocks noChangeArrowheads="1"/>
          </p:cNvSpPr>
          <p:nvPr/>
        </p:nvSpPr>
        <p:spPr bwMode="auto">
          <a:xfrm>
            <a:off x="768350" y="3886200"/>
            <a:ext cx="4446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若在外部再做一个环路，可得</a:t>
            </a:r>
          </a:p>
        </p:txBody>
      </p:sp>
      <p:graphicFrame>
        <p:nvGraphicFramePr>
          <p:cNvPr id="133188" name="Object 68"/>
          <p:cNvGraphicFramePr>
            <a:graphicFrameLocks/>
          </p:cNvGraphicFramePr>
          <p:nvPr/>
        </p:nvGraphicFramePr>
        <p:xfrm>
          <a:off x="1676400" y="4521200"/>
          <a:ext cx="12207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2" name="Equation" r:id="rId38" imgW="1120244" imgH="403913" progId="Equation.3">
                  <p:embed/>
                </p:oleObj>
              </mc:Choice>
              <mc:Fallback>
                <p:oleObj name="Equation" r:id="rId38" imgW="1120244" imgH="403913" progId="Equation.3">
                  <p:embed/>
                  <p:pic>
                    <p:nvPicPr>
                      <p:cNvPr id="0" name="Object 68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521200"/>
                        <a:ext cx="12207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9" name="AutoShape 69"/>
          <p:cNvSpPr>
            <a:spLocks noChangeArrowheads="1"/>
          </p:cNvSpPr>
          <p:nvPr/>
        </p:nvSpPr>
        <p:spPr bwMode="auto">
          <a:xfrm>
            <a:off x="3048000" y="4597400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90" name="Object 70"/>
          <p:cNvGraphicFramePr>
            <a:graphicFrameLocks/>
          </p:cNvGraphicFramePr>
          <p:nvPr/>
        </p:nvGraphicFramePr>
        <p:xfrm>
          <a:off x="3886200" y="4540250"/>
          <a:ext cx="1014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3" name="Equation" r:id="rId40" imgW="906706" imgH="342900" progId="Equation.3">
                  <p:embed/>
                </p:oleObj>
              </mc:Choice>
              <mc:Fallback>
                <p:oleObj name="Equation" r:id="rId40" imgW="906706" imgH="342900" progId="Equation.3">
                  <p:embed/>
                  <p:pic>
                    <p:nvPicPr>
                      <p:cNvPr id="0" name="Object 70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540250"/>
                        <a:ext cx="1014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1" name="Rectangle 71"/>
          <p:cNvSpPr>
            <a:spLocks noChangeArrowheads="1"/>
          </p:cNvSpPr>
          <p:nvPr/>
        </p:nvSpPr>
        <p:spPr bwMode="auto">
          <a:xfrm>
            <a:off x="838200" y="5143500"/>
            <a:ext cx="295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螺绕环内的磁通量为</a:t>
            </a:r>
          </a:p>
        </p:txBody>
      </p:sp>
      <p:sp>
        <p:nvSpPr>
          <p:cNvPr id="133192" name="Line 72"/>
          <p:cNvSpPr>
            <a:spLocks noChangeShapeType="1"/>
          </p:cNvSpPr>
          <p:nvPr/>
        </p:nvSpPr>
        <p:spPr bwMode="auto">
          <a:xfrm>
            <a:off x="8118475" y="2663825"/>
            <a:ext cx="0" cy="1752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193" name="Object 73"/>
          <p:cNvGraphicFramePr>
            <a:graphicFrameLocks/>
          </p:cNvGraphicFramePr>
          <p:nvPr/>
        </p:nvGraphicFramePr>
        <p:xfrm>
          <a:off x="1722438" y="5697538"/>
          <a:ext cx="21082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4" name="Equation" r:id="rId42" imgW="2011798" imgH="639922" progId="Equation.3">
                  <p:embed/>
                </p:oleObj>
              </mc:Choice>
              <mc:Fallback>
                <p:oleObj name="Equation" r:id="rId42" imgW="2011798" imgH="639922" progId="Equation.3">
                  <p:embed/>
                  <p:pic>
                    <p:nvPicPr>
                      <p:cNvPr id="0" name="Object 73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5697538"/>
                        <a:ext cx="21082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4" name="Object 74"/>
          <p:cNvGraphicFramePr>
            <a:graphicFrameLocks/>
          </p:cNvGraphicFramePr>
          <p:nvPr/>
        </p:nvGraphicFramePr>
        <p:xfrm>
          <a:off x="3924300" y="5638800"/>
          <a:ext cx="2019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5" name="Equation" r:id="rId44" imgW="1912842" imgH="716070" progId="Equation.3">
                  <p:embed/>
                </p:oleObj>
              </mc:Choice>
              <mc:Fallback>
                <p:oleObj name="Equation" r:id="rId44" imgW="1912842" imgH="716070" progId="Equation.3">
                  <p:embed/>
                  <p:pic>
                    <p:nvPicPr>
                      <p:cNvPr id="0" name="Object 74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638800"/>
                        <a:ext cx="2019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5" name="Object 75"/>
          <p:cNvGraphicFramePr>
            <a:graphicFrameLocks/>
          </p:cNvGraphicFramePr>
          <p:nvPr/>
        </p:nvGraphicFramePr>
        <p:xfrm>
          <a:off x="6083300" y="5638800"/>
          <a:ext cx="1993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6" name="Equation" r:id="rId46" imgW="1897217" imgH="807825" progId="Equation.3">
                  <p:embed/>
                </p:oleObj>
              </mc:Choice>
              <mc:Fallback>
                <p:oleObj name="Equation" r:id="rId46" imgW="1897217" imgH="807825" progId="Equation.3">
                  <p:embed/>
                  <p:pic>
                    <p:nvPicPr>
                      <p:cNvPr id="0" name="Object 75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5638800"/>
                        <a:ext cx="1993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48" name="矩形 1"/>
          <p:cNvSpPr>
            <a:spLocks noChangeArrowheads="1"/>
          </p:cNvSpPr>
          <p:nvPr/>
        </p:nvSpPr>
        <p:spPr bwMode="auto">
          <a:xfrm>
            <a:off x="101600" y="-46038"/>
            <a:ext cx="363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C000"/>
                </a:solidFill>
              </a:rPr>
              <a:t>例题</a:t>
            </a:r>
            <a:r>
              <a:rPr lang="en-US" altLang="zh-CN" sz="2400" b="1">
                <a:solidFill>
                  <a:srgbClr val="FFC000"/>
                </a:solidFill>
              </a:rPr>
              <a:t>9.10(p.385)</a:t>
            </a:r>
            <a:r>
              <a:rPr lang="zh-CN" altLang="zh-CN" sz="2400" b="1">
                <a:solidFill>
                  <a:srgbClr val="FFC000"/>
                </a:solidFill>
              </a:rPr>
              <a:t>（重点）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3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3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9" grpId="0" autoUpdateAnimBg="0"/>
      <p:bldP spid="133160" grpId="0" autoUpdateAnimBg="0"/>
      <p:bldP spid="133161" grpId="0" autoUpdateAnimBg="0"/>
      <p:bldP spid="133162" grpId="0" animBg="1"/>
      <p:bldP spid="133163" grpId="0" animBg="1"/>
      <p:bldP spid="133167" grpId="0" animBg="1"/>
      <p:bldP spid="133169" grpId="0" animBg="1"/>
      <p:bldP spid="133173" grpId="0" animBg="1"/>
      <p:bldP spid="133175" grpId="0" animBg="1"/>
      <p:bldP spid="133177" grpId="0" autoUpdateAnimBg="0"/>
      <p:bldP spid="133183" grpId="0" autoUpdateAnimBg="0"/>
      <p:bldP spid="133187" grpId="0" autoUpdateAnimBg="0"/>
      <p:bldP spid="133189" grpId="0" animBg="1"/>
      <p:bldP spid="13319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Text Box 3"/>
          <p:cNvSpPr txBox="1">
            <a:spLocks noChangeArrowheads="1"/>
          </p:cNvSpPr>
          <p:nvPr/>
        </p:nvSpPr>
        <p:spPr bwMode="auto">
          <a:xfrm>
            <a:off x="2127250" y="-57150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求无限大平面电流的磁场</a:t>
            </a:r>
            <a:r>
              <a:rPr kumimoji="1"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427038" y="3048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r>
              <a:rPr kumimoji="1"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31863" y="339725"/>
            <a:ext cx="118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面对称 </a:t>
            </a:r>
          </a:p>
        </p:txBody>
      </p:sp>
      <p:sp>
        <p:nvSpPr>
          <p:cNvPr id="134150" name="AutoShape 6"/>
          <p:cNvSpPr>
            <a:spLocks noChangeArrowheads="1"/>
          </p:cNvSpPr>
          <p:nvPr/>
        </p:nvSpPr>
        <p:spPr bwMode="auto">
          <a:xfrm>
            <a:off x="4838700" y="304800"/>
            <a:ext cx="4114800" cy="914400"/>
          </a:xfrm>
          <a:prstGeom prst="cube">
            <a:avLst>
              <a:gd name="adj" fmla="val 87329"/>
            </a:avLst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4151" name="Group 7"/>
          <p:cNvGrpSpPr>
            <a:grpSpLocks/>
          </p:cNvGrpSpPr>
          <p:nvPr/>
        </p:nvGrpSpPr>
        <p:grpSpPr bwMode="auto">
          <a:xfrm>
            <a:off x="5257800" y="457200"/>
            <a:ext cx="3367088" cy="457200"/>
            <a:chOff x="3264" y="336"/>
            <a:chExt cx="1920" cy="288"/>
          </a:xfrm>
        </p:grpSpPr>
        <p:sp>
          <p:nvSpPr>
            <p:cNvPr id="44108" name="Line 8"/>
            <p:cNvSpPr>
              <a:spLocks noChangeShapeType="1"/>
            </p:cNvSpPr>
            <p:nvPr/>
          </p:nvSpPr>
          <p:spPr bwMode="auto">
            <a:xfrm flipH="1">
              <a:off x="398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09" name="Line 9"/>
            <p:cNvSpPr>
              <a:spLocks noChangeShapeType="1"/>
            </p:cNvSpPr>
            <p:nvPr/>
          </p:nvSpPr>
          <p:spPr bwMode="auto">
            <a:xfrm flipH="1">
              <a:off x="326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0" name="Line 10"/>
            <p:cNvSpPr>
              <a:spLocks noChangeShapeType="1"/>
            </p:cNvSpPr>
            <p:nvPr/>
          </p:nvSpPr>
          <p:spPr bwMode="auto">
            <a:xfrm flipH="1">
              <a:off x="350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1" name="Line 11"/>
            <p:cNvSpPr>
              <a:spLocks noChangeShapeType="1"/>
            </p:cNvSpPr>
            <p:nvPr/>
          </p:nvSpPr>
          <p:spPr bwMode="auto">
            <a:xfrm flipH="1">
              <a:off x="374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2" name="Line 12"/>
            <p:cNvSpPr>
              <a:spLocks noChangeShapeType="1"/>
            </p:cNvSpPr>
            <p:nvPr/>
          </p:nvSpPr>
          <p:spPr bwMode="auto">
            <a:xfrm flipH="1">
              <a:off x="422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3" name="Line 13"/>
            <p:cNvSpPr>
              <a:spLocks noChangeShapeType="1"/>
            </p:cNvSpPr>
            <p:nvPr/>
          </p:nvSpPr>
          <p:spPr bwMode="auto">
            <a:xfrm flipH="1">
              <a:off x="446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4" name="Line 14"/>
            <p:cNvSpPr>
              <a:spLocks noChangeShapeType="1"/>
            </p:cNvSpPr>
            <p:nvPr/>
          </p:nvSpPr>
          <p:spPr bwMode="auto">
            <a:xfrm flipH="1">
              <a:off x="470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15" name="Line 15"/>
            <p:cNvSpPr>
              <a:spLocks noChangeShapeType="1"/>
            </p:cNvSpPr>
            <p:nvPr/>
          </p:nvSpPr>
          <p:spPr bwMode="auto">
            <a:xfrm flipH="1">
              <a:off x="494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34160" name="Object 16"/>
          <p:cNvGraphicFramePr>
            <a:graphicFrameLocks noChangeAspect="1"/>
          </p:cNvGraphicFramePr>
          <p:nvPr/>
        </p:nvGraphicFramePr>
        <p:xfrm>
          <a:off x="6477000" y="381000"/>
          <a:ext cx="2571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6" name="Equation" r:id="rId3" imgW="0" imgH="53445" progId="Equation.3">
                  <p:embed/>
                </p:oleObj>
              </mc:Choice>
              <mc:Fallback>
                <p:oleObj name="Equation" r:id="rId3" imgW="0" imgH="5344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81000"/>
                        <a:ext cx="2571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61" name="Group 17"/>
          <p:cNvGrpSpPr>
            <a:grpSpLocks/>
          </p:cNvGrpSpPr>
          <p:nvPr/>
        </p:nvGrpSpPr>
        <p:grpSpPr bwMode="auto">
          <a:xfrm>
            <a:off x="5124450" y="2554288"/>
            <a:ext cx="3657600" cy="228600"/>
            <a:chOff x="2880" y="1344"/>
            <a:chExt cx="2208" cy="144"/>
          </a:xfrm>
        </p:grpSpPr>
        <p:sp>
          <p:nvSpPr>
            <p:cNvPr id="44096" name="Rectangle 18"/>
            <p:cNvSpPr>
              <a:spLocks noChangeArrowheads="1"/>
            </p:cNvSpPr>
            <p:nvPr/>
          </p:nvSpPr>
          <p:spPr bwMode="auto">
            <a:xfrm>
              <a:off x="2880" y="1344"/>
              <a:ext cx="2208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7" name="Oval 19"/>
            <p:cNvSpPr>
              <a:spLocks noChangeArrowheads="1"/>
            </p:cNvSpPr>
            <p:nvPr/>
          </p:nvSpPr>
          <p:spPr bwMode="auto">
            <a:xfrm>
              <a:off x="2976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8" name="Oval 20"/>
            <p:cNvSpPr>
              <a:spLocks noChangeArrowheads="1"/>
            </p:cNvSpPr>
            <p:nvPr/>
          </p:nvSpPr>
          <p:spPr bwMode="auto">
            <a:xfrm>
              <a:off x="316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9" name="Oval 21"/>
            <p:cNvSpPr>
              <a:spLocks noChangeArrowheads="1"/>
            </p:cNvSpPr>
            <p:nvPr/>
          </p:nvSpPr>
          <p:spPr bwMode="auto">
            <a:xfrm>
              <a:off x="3984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0" name="Oval 22"/>
            <p:cNvSpPr>
              <a:spLocks noChangeArrowheads="1"/>
            </p:cNvSpPr>
            <p:nvPr/>
          </p:nvSpPr>
          <p:spPr bwMode="auto">
            <a:xfrm>
              <a:off x="4176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1" name="Oval 23"/>
            <p:cNvSpPr>
              <a:spLocks noChangeArrowheads="1"/>
            </p:cNvSpPr>
            <p:nvPr/>
          </p:nvSpPr>
          <p:spPr bwMode="auto">
            <a:xfrm>
              <a:off x="436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2" name="Oval 24"/>
            <p:cNvSpPr>
              <a:spLocks noChangeArrowheads="1"/>
            </p:cNvSpPr>
            <p:nvPr/>
          </p:nvSpPr>
          <p:spPr bwMode="auto">
            <a:xfrm>
              <a:off x="4560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3" name="Oval 25"/>
            <p:cNvSpPr>
              <a:spLocks noChangeArrowheads="1"/>
            </p:cNvSpPr>
            <p:nvPr/>
          </p:nvSpPr>
          <p:spPr bwMode="auto">
            <a:xfrm>
              <a:off x="4752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4" name="Oval 26"/>
            <p:cNvSpPr>
              <a:spLocks noChangeArrowheads="1"/>
            </p:cNvSpPr>
            <p:nvPr/>
          </p:nvSpPr>
          <p:spPr bwMode="auto">
            <a:xfrm>
              <a:off x="4944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5" name="Oval 27"/>
            <p:cNvSpPr>
              <a:spLocks noChangeArrowheads="1"/>
            </p:cNvSpPr>
            <p:nvPr/>
          </p:nvSpPr>
          <p:spPr bwMode="auto">
            <a:xfrm>
              <a:off x="340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6" name="Oval 28"/>
            <p:cNvSpPr>
              <a:spLocks noChangeArrowheads="1"/>
            </p:cNvSpPr>
            <p:nvPr/>
          </p:nvSpPr>
          <p:spPr bwMode="auto">
            <a:xfrm>
              <a:off x="3600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07" name="Oval 29"/>
            <p:cNvSpPr>
              <a:spLocks noChangeArrowheads="1"/>
            </p:cNvSpPr>
            <p:nvPr/>
          </p:nvSpPr>
          <p:spPr bwMode="auto">
            <a:xfrm>
              <a:off x="3792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4174" name="Line 30"/>
          <p:cNvSpPr>
            <a:spLocks noChangeShapeType="1"/>
          </p:cNvSpPr>
          <p:nvPr/>
        </p:nvSpPr>
        <p:spPr bwMode="auto">
          <a:xfrm>
            <a:off x="5200650" y="30114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75" name="Line 31"/>
          <p:cNvSpPr>
            <a:spLocks noChangeShapeType="1"/>
          </p:cNvSpPr>
          <p:nvPr/>
        </p:nvSpPr>
        <p:spPr bwMode="auto">
          <a:xfrm>
            <a:off x="5200650" y="32400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76" name="Line 32"/>
          <p:cNvSpPr>
            <a:spLocks noChangeShapeType="1"/>
          </p:cNvSpPr>
          <p:nvPr/>
        </p:nvSpPr>
        <p:spPr bwMode="auto">
          <a:xfrm>
            <a:off x="5200650" y="34686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77" name="Line 33"/>
          <p:cNvSpPr>
            <a:spLocks noChangeShapeType="1"/>
          </p:cNvSpPr>
          <p:nvPr/>
        </p:nvSpPr>
        <p:spPr bwMode="auto">
          <a:xfrm flipH="1" flipV="1">
            <a:off x="5124450" y="18684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78" name="Line 34"/>
          <p:cNvSpPr>
            <a:spLocks noChangeShapeType="1"/>
          </p:cNvSpPr>
          <p:nvPr/>
        </p:nvSpPr>
        <p:spPr bwMode="auto">
          <a:xfrm flipH="1" flipV="1">
            <a:off x="5124450" y="23256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79" name="Line 35"/>
          <p:cNvSpPr>
            <a:spLocks noChangeShapeType="1"/>
          </p:cNvSpPr>
          <p:nvPr/>
        </p:nvSpPr>
        <p:spPr bwMode="auto">
          <a:xfrm flipH="1" flipV="1">
            <a:off x="5124450" y="2097088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4180" name="Object 36"/>
          <p:cNvGraphicFramePr>
            <a:graphicFrameLocks noChangeAspect="1"/>
          </p:cNvGraphicFramePr>
          <p:nvPr/>
        </p:nvGraphicFramePr>
        <p:xfrm>
          <a:off x="6132513" y="1487488"/>
          <a:ext cx="298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7" name="Equation" r:id="rId5" imgW="182762" imgH="236010" progId="Equation.3">
                  <p:embed/>
                </p:oleObj>
              </mc:Choice>
              <mc:Fallback>
                <p:oleObj name="Equation" r:id="rId5" imgW="182762" imgH="23601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1487488"/>
                        <a:ext cx="2984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81" name="Object 37"/>
          <p:cNvGraphicFramePr>
            <a:graphicFrameLocks noChangeAspect="1"/>
          </p:cNvGraphicFramePr>
          <p:nvPr/>
        </p:nvGraphicFramePr>
        <p:xfrm>
          <a:off x="8342313" y="3544888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8" name="Equation" r:id="rId7" imgW="221113" imgH="236010" progId="Equation.3">
                  <p:embed/>
                </p:oleObj>
              </mc:Choice>
              <mc:Fallback>
                <p:oleObj name="Equation" r:id="rId7" imgW="221113" imgH="23601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2313" y="3544888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82" name="Oval 38"/>
          <p:cNvSpPr>
            <a:spLocks noChangeArrowheads="1"/>
          </p:cNvSpPr>
          <p:nvPr/>
        </p:nvSpPr>
        <p:spPr bwMode="auto">
          <a:xfrm>
            <a:off x="6877050" y="202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4183" name="Object 39"/>
          <p:cNvGraphicFramePr>
            <a:graphicFrameLocks/>
          </p:cNvGraphicFramePr>
          <p:nvPr/>
        </p:nvGraphicFramePr>
        <p:xfrm>
          <a:off x="6918325" y="1670050"/>
          <a:ext cx="280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9" name="Equation" r:id="rId9" imgW="182762" imgH="183038" progId="Equation.3">
                  <p:embed/>
                </p:oleObj>
              </mc:Choice>
              <mc:Fallback>
                <p:oleObj name="Equation" r:id="rId9" imgW="182762" imgH="183038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670050"/>
                        <a:ext cx="2809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84" name="Line 40"/>
          <p:cNvSpPr>
            <a:spLocks noChangeShapeType="1"/>
          </p:cNvSpPr>
          <p:nvPr/>
        </p:nvSpPr>
        <p:spPr bwMode="auto">
          <a:xfrm flipV="1">
            <a:off x="5657850" y="2097088"/>
            <a:ext cx="1295400" cy="533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85" name="Line 41"/>
          <p:cNvSpPr>
            <a:spLocks noChangeShapeType="1"/>
          </p:cNvSpPr>
          <p:nvPr/>
        </p:nvSpPr>
        <p:spPr bwMode="auto">
          <a:xfrm flipH="1" flipV="1">
            <a:off x="6953250" y="2097088"/>
            <a:ext cx="1295400" cy="533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86" name="Line 42"/>
          <p:cNvSpPr>
            <a:spLocks noChangeShapeType="1"/>
          </p:cNvSpPr>
          <p:nvPr/>
        </p:nvSpPr>
        <p:spPr bwMode="auto">
          <a:xfrm flipH="1" flipV="1">
            <a:off x="6648450" y="1639888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87" name="Line 43"/>
          <p:cNvSpPr>
            <a:spLocks noChangeShapeType="1"/>
          </p:cNvSpPr>
          <p:nvPr/>
        </p:nvSpPr>
        <p:spPr bwMode="auto">
          <a:xfrm flipH="1">
            <a:off x="6648450" y="2097088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188" name="Rectangle 44"/>
          <p:cNvSpPr>
            <a:spLocks noChangeArrowheads="1"/>
          </p:cNvSpPr>
          <p:nvPr/>
        </p:nvSpPr>
        <p:spPr bwMode="auto">
          <a:xfrm>
            <a:off x="5962650" y="2097088"/>
            <a:ext cx="1828800" cy="1143000"/>
          </a:xfrm>
          <a:prstGeom prst="rect">
            <a:avLst/>
          </a:prstGeom>
          <a:noFill/>
          <a:ln w="381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4189" name="Object 45"/>
          <p:cNvGraphicFramePr>
            <a:graphicFrameLocks/>
          </p:cNvGraphicFramePr>
          <p:nvPr/>
        </p:nvGraphicFramePr>
        <p:xfrm>
          <a:off x="7883525" y="1884363"/>
          <a:ext cx="230188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0" name="Equation" r:id="rId11" imgW="114108" imgH="129593" progId="Equation.3">
                  <p:embed/>
                </p:oleObj>
              </mc:Choice>
              <mc:Fallback>
                <p:oleObj name="Equation" r:id="rId11" imgW="114108" imgH="129593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1884363"/>
                        <a:ext cx="230188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0" name="Object 46"/>
          <p:cNvGraphicFramePr>
            <a:graphicFrameLocks/>
          </p:cNvGraphicFramePr>
          <p:nvPr/>
        </p:nvGraphicFramePr>
        <p:xfrm>
          <a:off x="5626100" y="1874838"/>
          <a:ext cx="2016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1" name="Equation" r:id="rId13" imgW="106532" imgH="220875" progId="Equation.3">
                  <p:embed/>
                </p:oleObj>
              </mc:Choice>
              <mc:Fallback>
                <p:oleObj name="Equation" r:id="rId13" imgW="106532" imgH="220875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1874838"/>
                        <a:ext cx="2016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1" name="Object 47"/>
          <p:cNvGraphicFramePr>
            <a:graphicFrameLocks/>
          </p:cNvGraphicFramePr>
          <p:nvPr/>
        </p:nvGraphicFramePr>
        <p:xfrm>
          <a:off x="5713413" y="3255963"/>
          <a:ext cx="1905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2" name="Equation" r:id="rId15" imgW="76230" imgH="129593" progId="Equation.3">
                  <p:embed/>
                </p:oleObj>
              </mc:Choice>
              <mc:Fallback>
                <p:oleObj name="Equation" r:id="rId15" imgW="76230" imgH="129593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3" y="3255963"/>
                        <a:ext cx="1905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2" name="Object 48"/>
          <p:cNvGraphicFramePr>
            <a:graphicFrameLocks/>
          </p:cNvGraphicFramePr>
          <p:nvPr/>
        </p:nvGraphicFramePr>
        <p:xfrm>
          <a:off x="7858125" y="3170238"/>
          <a:ext cx="25558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3" name="Equation" r:id="rId17" imgW="144884" imgH="220875" progId="Equation.3">
                  <p:embed/>
                </p:oleObj>
              </mc:Choice>
              <mc:Fallback>
                <p:oleObj name="Equation" r:id="rId17" imgW="144884" imgH="220875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25" y="3170238"/>
                        <a:ext cx="255588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3" name="Object 49"/>
          <p:cNvGraphicFramePr>
            <a:graphicFrameLocks/>
          </p:cNvGraphicFramePr>
          <p:nvPr/>
        </p:nvGraphicFramePr>
        <p:xfrm>
          <a:off x="1047750" y="895350"/>
          <a:ext cx="35179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4" name="Equation" r:id="rId19" imgW="3512716" imgH="1249575" progId="Equation.3">
                  <p:embed/>
                </p:oleObj>
              </mc:Choice>
              <mc:Fallback>
                <p:oleObj name="Equation" r:id="rId19" imgW="3512716" imgH="1249575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895350"/>
                        <a:ext cx="35179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4" name="Object 50"/>
          <p:cNvGraphicFramePr>
            <a:graphicFrameLocks/>
          </p:cNvGraphicFramePr>
          <p:nvPr/>
        </p:nvGraphicFramePr>
        <p:xfrm>
          <a:off x="990600" y="2286000"/>
          <a:ext cx="236061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5" name="Equation" r:id="rId21" imgW="2255638" imgH="571342" progId="Equation.3">
                  <p:embed/>
                </p:oleObj>
              </mc:Choice>
              <mc:Fallback>
                <p:oleObj name="Equation" r:id="rId21" imgW="2255638" imgH="571342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2360613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5" name="Object 51"/>
          <p:cNvGraphicFramePr>
            <a:graphicFrameLocks/>
          </p:cNvGraphicFramePr>
          <p:nvPr/>
        </p:nvGraphicFramePr>
        <p:xfrm>
          <a:off x="990600" y="3162300"/>
          <a:ext cx="10795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6" name="Equation" r:id="rId23" imgW="982936" imgH="220875" progId="Equation.3">
                  <p:embed/>
                </p:oleObj>
              </mc:Choice>
              <mc:Fallback>
                <p:oleObj name="Equation" r:id="rId23" imgW="982936" imgH="220875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62300"/>
                        <a:ext cx="10795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6" name="Object 52"/>
          <p:cNvGraphicFramePr>
            <a:graphicFrameLocks/>
          </p:cNvGraphicFramePr>
          <p:nvPr/>
        </p:nvGraphicFramePr>
        <p:xfrm>
          <a:off x="2171700" y="3124200"/>
          <a:ext cx="11160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7" name="Equation" r:id="rId25" imgW="1021287" imgH="335333" progId="Equation.3">
                  <p:embed/>
                </p:oleObj>
              </mc:Choice>
              <mc:Fallback>
                <p:oleObj name="Equation" r:id="rId25" imgW="1021287" imgH="335333" progId="Equation.3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3124200"/>
                        <a:ext cx="11160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97" name="Object 53"/>
          <p:cNvGraphicFramePr>
            <a:graphicFrameLocks/>
          </p:cNvGraphicFramePr>
          <p:nvPr/>
        </p:nvGraphicFramePr>
        <p:xfrm>
          <a:off x="1409700" y="3683000"/>
          <a:ext cx="1436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8" name="Equation" r:id="rId27" imgW="1325732" imgH="335333" progId="Equation.3">
                  <p:embed/>
                </p:oleObj>
              </mc:Choice>
              <mc:Fallback>
                <p:oleObj name="Equation" r:id="rId27" imgW="1325732" imgH="335333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3683000"/>
                        <a:ext cx="1436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98" name="Rectangle 54"/>
          <p:cNvSpPr>
            <a:spLocks noChangeArrowheads="1"/>
          </p:cNvSpPr>
          <p:nvPr/>
        </p:nvSpPr>
        <p:spPr bwMode="auto">
          <a:xfrm>
            <a:off x="5626100" y="4876800"/>
            <a:ext cx="3160713" cy="615950"/>
          </a:xfrm>
          <a:prstGeom prst="rect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4199" name="Group 55"/>
          <p:cNvGrpSpPr>
            <a:grpSpLocks/>
          </p:cNvGrpSpPr>
          <p:nvPr/>
        </p:nvGrpSpPr>
        <p:grpSpPr bwMode="auto">
          <a:xfrm flipV="1">
            <a:off x="5683250" y="5181600"/>
            <a:ext cx="3078163" cy="74613"/>
            <a:chOff x="3316" y="3712"/>
            <a:chExt cx="2104" cy="208"/>
          </a:xfrm>
        </p:grpSpPr>
        <p:sp>
          <p:nvSpPr>
            <p:cNvPr id="44085" name="Oval 56"/>
            <p:cNvSpPr>
              <a:spLocks noChangeArrowheads="1"/>
            </p:cNvSpPr>
            <p:nvPr/>
          </p:nvSpPr>
          <p:spPr bwMode="auto">
            <a:xfrm>
              <a:off x="3316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86" name="Oval 57"/>
            <p:cNvSpPr>
              <a:spLocks noChangeArrowheads="1"/>
            </p:cNvSpPr>
            <p:nvPr/>
          </p:nvSpPr>
          <p:spPr bwMode="auto">
            <a:xfrm>
              <a:off x="351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87" name="Oval 58"/>
            <p:cNvSpPr>
              <a:spLocks noChangeArrowheads="1"/>
            </p:cNvSpPr>
            <p:nvPr/>
          </p:nvSpPr>
          <p:spPr bwMode="auto">
            <a:xfrm>
              <a:off x="43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88" name="Oval 59"/>
            <p:cNvSpPr>
              <a:spLocks noChangeArrowheads="1"/>
            </p:cNvSpPr>
            <p:nvPr/>
          </p:nvSpPr>
          <p:spPr bwMode="auto">
            <a:xfrm>
              <a:off x="45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89" name="Oval 60"/>
            <p:cNvSpPr>
              <a:spLocks noChangeArrowheads="1"/>
            </p:cNvSpPr>
            <p:nvPr/>
          </p:nvSpPr>
          <p:spPr bwMode="auto">
            <a:xfrm>
              <a:off x="47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0" name="Oval 61"/>
            <p:cNvSpPr>
              <a:spLocks noChangeArrowheads="1"/>
            </p:cNvSpPr>
            <p:nvPr/>
          </p:nvSpPr>
          <p:spPr bwMode="auto">
            <a:xfrm>
              <a:off x="49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1" name="Oval 62"/>
            <p:cNvSpPr>
              <a:spLocks noChangeArrowheads="1"/>
            </p:cNvSpPr>
            <p:nvPr/>
          </p:nvSpPr>
          <p:spPr bwMode="auto">
            <a:xfrm>
              <a:off x="51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2" name="Oval 63"/>
            <p:cNvSpPr>
              <a:spLocks noChangeArrowheads="1"/>
            </p:cNvSpPr>
            <p:nvPr/>
          </p:nvSpPr>
          <p:spPr bwMode="auto">
            <a:xfrm>
              <a:off x="5370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3" name="Oval 64"/>
            <p:cNvSpPr>
              <a:spLocks noChangeArrowheads="1"/>
            </p:cNvSpPr>
            <p:nvPr/>
          </p:nvSpPr>
          <p:spPr bwMode="auto">
            <a:xfrm>
              <a:off x="376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4" name="Oval 65"/>
            <p:cNvSpPr>
              <a:spLocks noChangeArrowheads="1"/>
            </p:cNvSpPr>
            <p:nvPr/>
          </p:nvSpPr>
          <p:spPr bwMode="auto">
            <a:xfrm>
              <a:off x="396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95" name="Oval 66"/>
            <p:cNvSpPr>
              <a:spLocks noChangeArrowheads="1"/>
            </p:cNvSpPr>
            <p:nvPr/>
          </p:nvSpPr>
          <p:spPr bwMode="auto">
            <a:xfrm>
              <a:off x="41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4211" name="Text Box 67"/>
          <p:cNvSpPr txBox="1">
            <a:spLocks noChangeArrowheads="1"/>
          </p:cNvSpPr>
          <p:nvPr/>
        </p:nvSpPr>
        <p:spPr bwMode="auto">
          <a:xfrm>
            <a:off x="908050" y="4267200"/>
            <a:ext cx="4565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推广：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有厚度的无限大平面电流 </a:t>
            </a:r>
          </a:p>
        </p:txBody>
      </p:sp>
      <p:graphicFrame>
        <p:nvGraphicFramePr>
          <p:cNvPr id="134212" name="Object 68"/>
          <p:cNvGraphicFramePr>
            <a:graphicFrameLocks/>
          </p:cNvGraphicFramePr>
          <p:nvPr/>
        </p:nvGraphicFramePr>
        <p:xfrm>
          <a:off x="5759450" y="5029200"/>
          <a:ext cx="1984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9" name="Equation" r:id="rId29" imgW="106532" imgH="259185" progId="Equation.3">
                  <p:embed/>
                </p:oleObj>
              </mc:Choice>
              <mc:Fallback>
                <p:oleObj name="Equation" r:id="rId29" imgW="106532" imgH="259185" progId="Equation.3">
                  <p:embed/>
                  <p:pic>
                    <p:nvPicPr>
                      <p:cNvPr id="0" name="Object 68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5029200"/>
                        <a:ext cx="1984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13" name="Line 69"/>
          <p:cNvSpPr>
            <a:spLocks noChangeShapeType="1"/>
          </p:cNvSpPr>
          <p:nvPr/>
        </p:nvSpPr>
        <p:spPr bwMode="auto">
          <a:xfrm>
            <a:off x="5226050" y="4876800"/>
            <a:ext cx="365125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214" name="Line 70"/>
          <p:cNvSpPr>
            <a:spLocks noChangeShapeType="1"/>
          </p:cNvSpPr>
          <p:nvPr/>
        </p:nvSpPr>
        <p:spPr bwMode="auto">
          <a:xfrm>
            <a:off x="5302250" y="5505450"/>
            <a:ext cx="35369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215" name="Line 71"/>
          <p:cNvSpPr>
            <a:spLocks noChangeShapeType="1"/>
          </p:cNvSpPr>
          <p:nvPr/>
        </p:nvSpPr>
        <p:spPr bwMode="auto">
          <a:xfrm>
            <a:off x="5378450" y="4876800"/>
            <a:ext cx="1588" cy="6159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4216" name="Object 72"/>
          <p:cNvGraphicFramePr>
            <a:graphicFrameLocks/>
          </p:cNvGraphicFramePr>
          <p:nvPr/>
        </p:nvGraphicFramePr>
        <p:xfrm>
          <a:off x="4997450" y="5105400"/>
          <a:ext cx="23495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0" name="Equation" r:id="rId31" imgW="144884" imgH="220875" progId="Equation.3">
                  <p:embed/>
                </p:oleObj>
              </mc:Choice>
              <mc:Fallback>
                <p:oleObj name="Equation" r:id="rId31" imgW="144884" imgH="220875" progId="Equation.3">
                  <p:embed/>
                  <p:pic>
                    <p:nvPicPr>
                      <p:cNvPr id="0" name="Object 72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5105400"/>
                        <a:ext cx="23495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17" name="Object 73"/>
          <p:cNvGraphicFramePr>
            <a:graphicFrameLocks/>
          </p:cNvGraphicFramePr>
          <p:nvPr/>
        </p:nvGraphicFramePr>
        <p:xfrm>
          <a:off x="2667000" y="4953000"/>
          <a:ext cx="1727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1" name="Equation" r:id="rId33" imgW="1630650" imgH="335333" progId="Equation.3">
                  <p:embed/>
                </p:oleObj>
              </mc:Choice>
              <mc:Fallback>
                <p:oleObj name="Equation" r:id="rId33" imgW="1630650" imgH="335333" progId="Equation.3">
                  <p:embed/>
                  <p:pic>
                    <p:nvPicPr>
                      <p:cNvPr id="0" name="Object 73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953000"/>
                        <a:ext cx="1727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18" name="Rectangle 74"/>
          <p:cNvSpPr>
            <a:spLocks noChangeArrowheads="1"/>
          </p:cNvSpPr>
          <p:nvPr/>
        </p:nvSpPr>
        <p:spPr bwMode="auto">
          <a:xfrm>
            <a:off x="6216650" y="4572000"/>
            <a:ext cx="2317750" cy="1162050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4219" name="Rectangle 75"/>
          <p:cNvSpPr>
            <a:spLocks noChangeArrowheads="1"/>
          </p:cNvSpPr>
          <p:nvPr/>
        </p:nvSpPr>
        <p:spPr bwMode="auto">
          <a:xfrm>
            <a:off x="6445250" y="5029200"/>
            <a:ext cx="1616075" cy="341313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4220" name="Object 76"/>
          <p:cNvGraphicFramePr>
            <a:graphicFrameLocks/>
          </p:cNvGraphicFramePr>
          <p:nvPr/>
        </p:nvGraphicFramePr>
        <p:xfrm>
          <a:off x="2781300" y="5543550"/>
          <a:ext cx="1306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2" name="Equation" r:id="rId35" imgW="1204049" imgH="335333" progId="Equation.3">
                  <p:embed/>
                </p:oleObj>
              </mc:Choice>
              <mc:Fallback>
                <p:oleObj name="Equation" r:id="rId35" imgW="1204049" imgH="335333" progId="Equation.3">
                  <p:embed/>
                  <p:pic>
                    <p:nvPicPr>
                      <p:cNvPr id="0" name="Object 76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5543550"/>
                        <a:ext cx="13065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21" name="Text Box 77"/>
          <p:cNvSpPr txBox="1">
            <a:spLocks noChangeArrowheads="1"/>
          </p:cNvSpPr>
          <p:nvPr/>
        </p:nvSpPr>
        <p:spPr bwMode="auto">
          <a:xfrm>
            <a:off x="919163" y="4938713"/>
            <a:ext cx="1366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在外部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222" name="Text Box 78"/>
          <p:cNvSpPr txBox="1">
            <a:spLocks noChangeArrowheads="1"/>
          </p:cNvSpPr>
          <p:nvPr/>
        </p:nvSpPr>
        <p:spPr bwMode="auto">
          <a:xfrm>
            <a:off x="920750" y="5505450"/>
            <a:ext cx="1443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在内部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134223" name="Group 79"/>
          <p:cNvGrpSpPr>
            <a:grpSpLocks/>
          </p:cNvGrpSpPr>
          <p:nvPr/>
        </p:nvGrpSpPr>
        <p:grpSpPr bwMode="auto">
          <a:xfrm>
            <a:off x="7102475" y="3976688"/>
            <a:ext cx="336550" cy="1212850"/>
            <a:chOff x="4032" y="288"/>
            <a:chExt cx="229" cy="852"/>
          </a:xfrm>
        </p:grpSpPr>
        <p:sp>
          <p:nvSpPr>
            <p:cNvPr id="44083" name="Line 80"/>
            <p:cNvSpPr>
              <a:spLocks noChangeShapeType="1"/>
            </p:cNvSpPr>
            <p:nvPr/>
          </p:nvSpPr>
          <p:spPr bwMode="auto">
            <a:xfrm flipV="1">
              <a:off x="4140" y="564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84" name="Text Box 81"/>
            <p:cNvSpPr txBox="1">
              <a:spLocks noChangeArrowheads="1"/>
            </p:cNvSpPr>
            <p:nvPr/>
          </p:nvSpPr>
          <p:spPr bwMode="auto">
            <a:xfrm>
              <a:off x="4032" y="288"/>
              <a:ext cx="229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134226" name="Line 82"/>
          <p:cNvSpPr>
            <a:spLocks noChangeShapeType="1"/>
          </p:cNvSpPr>
          <p:nvPr/>
        </p:nvSpPr>
        <p:spPr bwMode="auto">
          <a:xfrm>
            <a:off x="6380163" y="5218113"/>
            <a:ext cx="1728787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81" name="矩形 1"/>
          <p:cNvSpPr>
            <a:spLocks noChangeArrowheads="1"/>
          </p:cNvSpPr>
          <p:nvPr/>
        </p:nvSpPr>
        <p:spPr bwMode="auto">
          <a:xfrm>
            <a:off x="-17463" y="0"/>
            <a:ext cx="207010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C000"/>
                </a:solidFill>
              </a:rPr>
              <a:t>例</a:t>
            </a:r>
            <a:r>
              <a:rPr lang="en-US" altLang="zh-CN" sz="2400" b="1">
                <a:solidFill>
                  <a:srgbClr val="FFC000"/>
                </a:solidFill>
              </a:rPr>
              <a:t>9.11(p.386)</a:t>
            </a:r>
            <a:endParaRPr lang="zh-CN" altLang="zh-CN" sz="2400" b="1">
              <a:solidFill>
                <a:srgbClr val="FFC000"/>
              </a:solidFill>
            </a:endParaRPr>
          </a:p>
        </p:txBody>
      </p:sp>
      <p:sp>
        <p:nvSpPr>
          <p:cNvPr id="44082" name="矩形 1"/>
          <p:cNvSpPr>
            <a:spLocks noChangeArrowheads="1"/>
          </p:cNvSpPr>
          <p:nvPr/>
        </p:nvSpPr>
        <p:spPr bwMode="auto">
          <a:xfrm>
            <a:off x="20638" y="6156325"/>
            <a:ext cx="2566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0000"/>
                </a:solidFill>
              </a:rPr>
              <a:t>作业：</a:t>
            </a:r>
            <a:r>
              <a:rPr lang="en-US" altLang="zh-CN" sz="2400" b="1">
                <a:solidFill>
                  <a:srgbClr val="FF0000"/>
                </a:solidFill>
              </a:rPr>
              <a:t>9.11 ; 9.14</a:t>
            </a:r>
            <a:endParaRPr lang="zh-CN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3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3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3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3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4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4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3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3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3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3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34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34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3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3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3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autoUpdateAnimBg="0"/>
      <p:bldP spid="134148" grpId="0" autoUpdateAnimBg="0"/>
      <p:bldP spid="134149" grpId="0" autoUpdateAnimBg="0"/>
      <p:bldP spid="134150" grpId="0" animBg="1"/>
      <p:bldP spid="134182" grpId="0" animBg="1"/>
      <p:bldP spid="134188" grpId="0" animBg="1"/>
      <p:bldP spid="134198" grpId="0" animBg="1"/>
      <p:bldP spid="134211" grpId="0" autoUpdateAnimBg="0"/>
      <p:bldP spid="134218" grpId="0" animBg="1"/>
      <p:bldP spid="134219" grpId="0" animBg="1"/>
      <p:bldP spid="134221" grpId="0" autoUpdateAnimBg="0"/>
      <p:bldP spid="13422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250825" y="558800"/>
            <a:ext cx="3063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磁力与磁场</a:t>
            </a:r>
          </a:p>
        </p:txBody>
      </p:sp>
      <p:sp>
        <p:nvSpPr>
          <p:cNvPr id="6147" name="TextBox 2"/>
          <p:cNvSpPr txBox="1">
            <a:spLocks noChangeArrowheads="1"/>
          </p:cNvSpPr>
          <p:nvPr/>
        </p:nvSpPr>
        <p:spPr bwMode="auto">
          <a:xfrm>
            <a:off x="519113" y="1325563"/>
            <a:ext cx="1112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FFFF"/>
                </a:solidFill>
              </a:rPr>
              <a:t>磁现象</a:t>
            </a:r>
          </a:p>
        </p:txBody>
      </p:sp>
      <p:pic>
        <p:nvPicPr>
          <p:cNvPr id="6148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349500"/>
            <a:ext cx="318452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60350"/>
            <a:ext cx="38766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4005263"/>
            <a:ext cx="38195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404813"/>
            <a:ext cx="36226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0350"/>
            <a:ext cx="356235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124325"/>
            <a:ext cx="590391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1466850" y="2451100"/>
            <a:ext cx="151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安培提出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051175" y="2465388"/>
            <a:ext cx="4918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一切磁现象起源于电荷运动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335088" y="3213100"/>
            <a:ext cx="1895475" cy="5381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运动电荷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5527675" y="3213100"/>
            <a:ext cx="1879600" cy="5381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运动电荷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3375025" y="3160713"/>
            <a:ext cx="2057400" cy="609600"/>
          </a:xfrm>
          <a:prstGeom prst="leftRightArrowCallout">
            <a:avLst>
              <a:gd name="adj1" fmla="val 25000"/>
              <a:gd name="adj2" fmla="val 25000"/>
              <a:gd name="adj3" fmla="val 42188"/>
              <a:gd name="adj4" fmla="val 50000"/>
            </a:avLst>
          </a:prstGeom>
          <a:solidFill>
            <a:srgbClr val="66FFCC">
              <a:alpha val="39999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</a:rPr>
              <a:t>磁场</a:t>
            </a: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58838" y="4191000"/>
            <a:ext cx="2601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磁场的性质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865188" y="4673600"/>
            <a:ext cx="5764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对运动电荷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或电流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有力的作用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71538" y="5143500"/>
            <a:ext cx="2733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磁场有能量。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86025" y="423863"/>
            <a:ext cx="998538" cy="538162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磁体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322888" y="423863"/>
            <a:ext cx="998537" cy="538162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磁体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781425" y="515938"/>
            <a:ext cx="1214438" cy="417512"/>
          </a:xfrm>
          <a:prstGeom prst="leftRightArrow">
            <a:avLst>
              <a:gd name="adj1" fmla="val 50000"/>
              <a:gd name="adj2" fmla="val 58175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460625" y="1624013"/>
            <a:ext cx="1023938" cy="538162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电流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381625" y="1597025"/>
            <a:ext cx="939800" cy="5381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</a:rPr>
              <a:t>电流</a:t>
            </a: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857625" y="1743075"/>
            <a:ext cx="1214438" cy="373063"/>
          </a:xfrm>
          <a:prstGeom prst="leftRightArrow">
            <a:avLst>
              <a:gd name="adj1" fmla="val 50000"/>
              <a:gd name="adj2" fmla="val 6510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2714625" y="1038225"/>
            <a:ext cx="457200" cy="533400"/>
          </a:xfrm>
          <a:prstGeom prst="upDownArrow">
            <a:avLst>
              <a:gd name="adj1" fmla="val 50000"/>
              <a:gd name="adj2" fmla="val 23333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nimBg="1" autoUpdateAnimBg="0"/>
      <p:bldP spid="5" grpId="0" animBg="1" autoUpdateAnimBg="0"/>
      <p:bldP spid="6" grpId="0" animBg="1" autoUpdateAnimBg="0"/>
      <p:bldP spid="7" grpId="0" autoUpdateAnimBg="0"/>
      <p:bldP spid="8" grpId="0" autoUpdateAnimBg="0"/>
      <p:bldP spid="9" grpId="0" autoUpdateAnimBg="0"/>
      <p:bldP spid="10" grpId="0" animBg="1" autoUpdateAnimBg="0"/>
      <p:bldP spid="11" grpId="0" animBg="1" autoUpdateAnimBg="0"/>
      <p:bldP spid="12" grpId="0" animBg="1"/>
      <p:bldP spid="13" grpId="0" animBg="1" autoUpdateAnimBg="0"/>
      <p:bldP spid="14" grpId="0" animBg="1" autoUpdateAnimBg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212725" y="319088"/>
            <a:ext cx="3206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磁感应强度</a:t>
            </a: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727075" y="809625"/>
            <a:ext cx="3844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在闭合回路中取电流元</a:t>
            </a:r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3968750" y="844550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3" imgW="411450" imgH="259185" progId="Equation.3">
                  <p:embed/>
                </p:oleObj>
              </mc:Choice>
              <mc:Fallback>
                <p:oleObj name="Equation" r:id="rId3" imgW="411450" imgH="25918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844550"/>
                        <a:ext cx="520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1" name="Freeform 5"/>
          <p:cNvSpPr>
            <a:spLocks/>
          </p:cNvSpPr>
          <p:nvPr/>
        </p:nvSpPr>
        <p:spPr bwMode="auto">
          <a:xfrm>
            <a:off x="6443663" y="620713"/>
            <a:ext cx="1625600" cy="2070100"/>
          </a:xfrm>
          <a:custGeom>
            <a:avLst/>
            <a:gdLst>
              <a:gd name="T0" fmla="*/ 2147483646 w 1024"/>
              <a:gd name="T1" fmla="*/ 2147483646 h 1304"/>
              <a:gd name="T2" fmla="*/ 2147483646 w 1024"/>
              <a:gd name="T3" fmla="*/ 2147483646 h 1304"/>
              <a:gd name="T4" fmla="*/ 2147483646 w 1024"/>
              <a:gd name="T5" fmla="*/ 2147483646 h 1304"/>
              <a:gd name="T6" fmla="*/ 2147483646 w 1024"/>
              <a:gd name="T7" fmla="*/ 2147483646 h 1304"/>
              <a:gd name="T8" fmla="*/ 2147483646 w 1024"/>
              <a:gd name="T9" fmla="*/ 2147483646 h 1304"/>
              <a:gd name="T10" fmla="*/ 2147483646 w 1024"/>
              <a:gd name="T11" fmla="*/ 2147483646 h 1304"/>
              <a:gd name="T12" fmla="*/ 2147483646 w 1024"/>
              <a:gd name="T13" fmla="*/ 2147483646 h 1304"/>
              <a:gd name="T14" fmla="*/ 2147483646 w 1024"/>
              <a:gd name="T15" fmla="*/ 0 h 1304"/>
              <a:gd name="T16" fmla="*/ 2147483646 w 1024"/>
              <a:gd name="T17" fmla="*/ 2147483646 h 13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24" h="1304">
                <a:moveTo>
                  <a:pt x="464" y="144"/>
                </a:moveTo>
                <a:cubicBezTo>
                  <a:pt x="408" y="200"/>
                  <a:pt x="304" y="256"/>
                  <a:pt x="272" y="336"/>
                </a:cubicBezTo>
                <a:cubicBezTo>
                  <a:pt x="240" y="416"/>
                  <a:pt x="312" y="528"/>
                  <a:pt x="272" y="624"/>
                </a:cubicBezTo>
                <a:cubicBezTo>
                  <a:pt x="232" y="720"/>
                  <a:pt x="0" y="800"/>
                  <a:pt x="32" y="912"/>
                </a:cubicBezTo>
                <a:cubicBezTo>
                  <a:pt x="64" y="1024"/>
                  <a:pt x="312" y="1304"/>
                  <a:pt x="464" y="1296"/>
                </a:cubicBezTo>
                <a:cubicBezTo>
                  <a:pt x="616" y="1288"/>
                  <a:pt x="864" y="1056"/>
                  <a:pt x="944" y="864"/>
                </a:cubicBezTo>
                <a:cubicBezTo>
                  <a:pt x="1024" y="672"/>
                  <a:pt x="1000" y="288"/>
                  <a:pt x="944" y="144"/>
                </a:cubicBezTo>
                <a:cubicBezTo>
                  <a:pt x="888" y="0"/>
                  <a:pt x="680" y="0"/>
                  <a:pt x="608" y="0"/>
                </a:cubicBezTo>
                <a:cubicBezTo>
                  <a:pt x="536" y="0"/>
                  <a:pt x="520" y="88"/>
                  <a:pt x="464" y="144"/>
                </a:cubicBezTo>
                <a:close/>
              </a:path>
            </a:pathLst>
          </a:custGeom>
          <a:noFill/>
          <a:ln w="38100" cmpd="sng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rot="20531378" flipV="1">
            <a:off x="7519988" y="2208213"/>
            <a:ext cx="387350" cy="22225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6503" name="Object 7"/>
          <p:cNvGraphicFramePr>
            <a:graphicFrameLocks noChangeAspect="1"/>
          </p:cNvGraphicFramePr>
          <p:nvPr/>
        </p:nvGraphicFramePr>
        <p:xfrm>
          <a:off x="7681913" y="2316163"/>
          <a:ext cx="496887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5" imgW="411450" imgH="259185" progId="Equation.3">
                  <p:embed/>
                </p:oleObj>
              </mc:Choice>
              <mc:Fallback>
                <p:oleObj name="Equation" r:id="rId5" imgW="411450" imgH="2591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1913" y="2316163"/>
                        <a:ext cx="496887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4" name="Text Box 8"/>
          <p:cNvSpPr txBox="1">
            <a:spLocks noChangeArrowheads="1"/>
          </p:cNvSpPr>
          <p:nvPr/>
        </p:nvSpPr>
        <p:spPr bwMode="auto">
          <a:xfrm>
            <a:off x="709613" y="1301750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电流元在磁场中的受力特点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774700" y="1676400"/>
            <a:ext cx="4635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电流元在磁场中的方向不同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受力也不同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1241425" y="2678113"/>
            <a:ext cx="233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存在一个方向使</a:t>
            </a:r>
          </a:p>
        </p:txBody>
      </p:sp>
      <p:graphicFrame>
        <p:nvGraphicFramePr>
          <p:cNvPr id="106507" name="Object 11"/>
          <p:cNvGraphicFramePr>
            <a:graphicFrameLocks/>
          </p:cNvGraphicFramePr>
          <p:nvPr/>
        </p:nvGraphicFramePr>
        <p:xfrm>
          <a:off x="3829050" y="2743200"/>
          <a:ext cx="9890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7" imgW="876404" imgH="220875" progId="Equation.3">
                  <p:embed/>
                </p:oleObj>
              </mc:Choice>
              <mc:Fallback>
                <p:oleObj name="Equation" r:id="rId7" imgW="876404" imgH="22087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2743200"/>
                        <a:ext cx="9890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8" name="Object 12"/>
          <p:cNvGraphicFramePr>
            <a:graphicFrameLocks noChangeAspect="1"/>
          </p:cNvGraphicFramePr>
          <p:nvPr/>
        </p:nvGraphicFramePr>
        <p:xfrm>
          <a:off x="6553200" y="3505200"/>
          <a:ext cx="5222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9" imgW="411450" imgH="259185" progId="Equation.3">
                  <p:embed/>
                </p:oleObj>
              </mc:Choice>
              <mc:Fallback>
                <p:oleObj name="Equation" r:id="rId9" imgW="411450" imgH="25918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505200"/>
                        <a:ext cx="5222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9" name="Object 13"/>
          <p:cNvGraphicFramePr>
            <a:graphicFrameLocks noChangeAspect="1"/>
          </p:cNvGraphicFramePr>
          <p:nvPr/>
        </p:nvGraphicFramePr>
        <p:xfrm>
          <a:off x="7239000" y="4184650"/>
          <a:ext cx="9890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11" imgW="876404" imgH="220875" progId="Equation.3">
                  <p:embed/>
                </p:oleObj>
              </mc:Choice>
              <mc:Fallback>
                <p:oleObj name="Equation" r:id="rId11" imgW="876404" imgH="22087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184650"/>
                        <a:ext cx="9890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71450" y="45720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定义</a:t>
            </a:r>
          </a:p>
        </p:txBody>
      </p:sp>
      <p:graphicFrame>
        <p:nvGraphicFramePr>
          <p:cNvPr id="106511" name="Object 15"/>
          <p:cNvGraphicFramePr>
            <a:graphicFrameLocks/>
          </p:cNvGraphicFramePr>
          <p:nvPr/>
        </p:nvGraphicFramePr>
        <p:xfrm>
          <a:off x="2343150" y="5029200"/>
          <a:ext cx="14366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13" imgW="1325732" imgH="716070" progId="Equation.3">
                  <p:embed/>
                </p:oleObj>
              </mc:Choice>
              <mc:Fallback>
                <p:oleObj name="Equation" r:id="rId13" imgW="1325732" imgH="71607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5029200"/>
                        <a:ext cx="1436688" cy="8239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2" name="Object 16"/>
          <p:cNvGraphicFramePr>
            <a:graphicFrameLocks/>
          </p:cNvGraphicFramePr>
          <p:nvPr/>
        </p:nvGraphicFramePr>
        <p:xfrm>
          <a:off x="7829550" y="342900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15" imgW="182762" imgH="236010" progId="Equation.3">
                  <p:embed/>
                </p:oleObj>
              </mc:Choice>
              <mc:Fallback>
                <p:oleObj name="Equation" r:id="rId15" imgW="182762" imgH="23601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9550" y="342900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3" name="Text Box 17"/>
          <p:cNvSpPr txBox="1">
            <a:spLocks noChangeArrowheads="1"/>
          </p:cNvSpPr>
          <p:nvPr/>
        </p:nvSpPr>
        <p:spPr bwMode="auto">
          <a:xfrm>
            <a:off x="212725" y="3570288"/>
            <a:ext cx="536733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当电流元的取向与 磁感应强度的方向垂 直时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受到的磁场力最 大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1236663" y="4572000"/>
            <a:ext cx="365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磁感应强度的大小</a:t>
            </a:r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1238250" y="314325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定义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该方向为磁感应强度的方向</a:t>
            </a:r>
          </a:p>
        </p:txBody>
      </p:sp>
      <p:sp>
        <p:nvSpPr>
          <p:cNvPr id="106516" name="Line 20"/>
          <p:cNvSpPr>
            <a:spLocks noChangeShapeType="1"/>
          </p:cNvSpPr>
          <p:nvPr/>
        </p:nvSpPr>
        <p:spPr bwMode="auto">
          <a:xfrm flipV="1">
            <a:off x="7010400" y="3597275"/>
            <a:ext cx="609600" cy="36512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6517" name="Object 21"/>
          <p:cNvGraphicFramePr>
            <a:graphicFrameLocks/>
          </p:cNvGraphicFramePr>
          <p:nvPr/>
        </p:nvGraphicFramePr>
        <p:xfrm>
          <a:off x="7900988" y="5200650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17" imgW="182762" imgH="236010" progId="Equation.3">
                  <p:embed/>
                </p:oleObj>
              </mc:Choice>
              <mc:Fallback>
                <p:oleObj name="Equation" r:id="rId17" imgW="182762" imgH="23601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988" y="5200650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8" name="Line 22"/>
          <p:cNvSpPr>
            <a:spLocks noChangeShapeType="1"/>
          </p:cNvSpPr>
          <p:nvPr/>
        </p:nvSpPr>
        <p:spPr bwMode="auto">
          <a:xfrm flipV="1">
            <a:off x="7164388" y="5368925"/>
            <a:ext cx="609600" cy="3651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9" name="Line 23"/>
          <p:cNvSpPr>
            <a:spLocks noChangeShapeType="1"/>
          </p:cNvSpPr>
          <p:nvPr/>
        </p:nvSpPr>
        <p:spPr bwMode="auto">
          <a:xfrm flipH="1" flipV="1">
            <a:off x="6948488" y="5314950"/>
            <a:ext cx="215900" cy="43338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20" name="Line 24"/>
          <p:cNvSpPr>
            <a:spLocks noChangeShapeType="1"/>
          </p:cNvSpPr>
          <p:nvPr/>
        </p:nvSpPr>
        <p:spPr bwMode="auto">
          <a:xfrm flipV="1">
            <a:off x="7010400" y="3732213"/>
            <a:ext cx="381000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6521" name="Object 25"/>
          <p:cNvGraphicFramePr>
            <a:graphicFrameLocks noChangeAspect="1"/>
          </p:cNvGraphicFramePr>
          <p:nvPr/>
        </p:nvGraphicFramePr>
        <p:xfrm>
          <a:off x="6372225" y="5445125"/>
          <a:ext cx="5222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19" imgW="411450" imgH="259185" progId="Equation.3">
                  <p:embed/>
                </p:oleObj>
              </mc:Choice>
              <mc:Fallback>
                <p:oleObj name="Equation" r:id="rId19" imgW="411450" imgH="25918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445125"/>
                        <a:ext cx="5222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2" name="Object 26"/>
          <p:cNvGraphicFramePr>
            <a:graphicFrameLocks noChangeAspect="1"/>
          </p:cNvGraphicFramePr>
          <p:nvPr/>
        </p:nvGraphicFramePr>
        <p:xfrm>
          <a:off x="7165975" y="5749925"/>
          <a:ext cx="15605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公式" r:id="rId21" imgW="1463040" imgH="335333" progId="Equation.3">
                  <p:embed/>
                </p:oleObj>
              </mc:Choice>
              <mc:Fallback>
                <p:oleObj name="公式" r:id="rId21" imgW="1463040" imgH="335333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5" y="5749925"/>
                        <a:ext cx="156051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15875" y="5922963"/>
            <a:ext cx="638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磁感应强度</a:t>
            </a:r>
            <a:r>
              <a:rPr lang="en-US" altLang="zh-CN" sz="2400" b="1">
                <a:solidFill>
                  <a:schemeClr val="bg1"/>
                </a:solidFill>
                <a:latin typeface="TimesNewRomanPSMT"/>
              </a:rPr>
              <a:t>B 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的单位：特斯拉</a:t>
            </a:r>
            <a:r>
              <a:rPr lang="en-US" altLang="zh-CN" sz="2400" b="1">
                <a:solidFill>
                  <a:schemeClr val="bg1"/>
                </a:solidFill>
                <a:latin typeface="TimesNewRomanPSMT"/>
              </a:rPr>
              <a:t>T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b="1">
                <a:solidFill>
                  <a:schemeClr val="bg1"/>
                </a:solidFill>
                <a:latin typeface="TimesNewRomanPSMT"/>
              </a:rPr>
              <a:t>1T</a:t>
            </a:r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＝</a:t>
            </a:r>
            <a:r>
              <a:rPr lang="en-US" altLang="zh-CN" sz="2400" b="1">
                <a:solidFill>
                  <a:schemeClr val="bg1"/>
                </a:solidFill>
                <a:latin typeface="TimesNewRomanPSMT"/>
              </a:rPr>
              <a:t>1N/(Am)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499" grpId="0" autoUpdateAnimBg="0"/>
      <p:bldP spid="106504" grpId="0" autoUpdateAnimBg="0"/>
      <p:bldP spid="106505" grpId="0" autoUpdateAnimBg="0"/>
      <p:bldP spid="106506" grpId="0" autoUpdateAnimBg="0"/>
      <p:bldP spid="106510" grpId="0" autoUpdateAnimBg="0"/>
      <p:bldP spid="106513" grpId="0" autoUpdateAnimBg="0"/>
      <p:bldP spid="106514" grpId="0" autoUpdateAnimBg="0"/>
      <p:bldP spid="106515" grpId="0" autoUpdateAnimBg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4210050" y="1087438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满足  </a:t>
            </a:r>
          </a:p>
        </p:txBody>
      </p:sp>
      <p:graphicFrame>
        <p:nvGraphicFramePr>
          <p:cNvPr id="107523" name="Object 3"/>
          <p:cNvGraphicFramePr>
            <a:graphicFrameLocks/>
          </p:cNvGraphicFramePr>
          <p:nvPr/>
        </p:nvGraphicFramePr>
        <p:xfrm>
          <a:off x="2433638" y="492125"/>
          <a:ext cx="774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Equation" r:id="rId3" imgW="678017" imgH="335333" progId="Equation.3">
                  <p:embed/>
                </p:oleObj>
              </mc:Choice>
              <mc:Fallback>
                <p:oleObj name="Equation" r:id="rId3" imgW="678017" imgH="33533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92125"/>
                        <a:ext cx="774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Freeform 4"/>
          <p:cNvSpPr>
            <a:spLocks/>
          </p:cNvSpPr>
          <p:nvPr/>
        </p:nvSpPr>
        <p:spPr bwMode="auto">
          <a:xfrm>
            <a:off x="5486400" y="1371600"/>
            <a:ext cx="3200400" cy="1524000"/>
          </a:xfrm>
          <a:custGeom>
            <a:avLst/>
            <a:gdLst>
              <a:gd name="T0" fmla="*/ 2147483646 w 1872"/>
              <a:gd name="T1" fmla="*/ 0 h 960"/>
              <a:gd name="T2" fmla="*/ 2147483646 w 1872"/>
              <a:gd name="T3" fmla="*/ 0 h 960"/>
              <a:gd name="T4" fmla="*/ 2147483646 w 1872"/>
              <a:gd name="T5" fmla="*/ 2147483646 h 960"/>
              <a:gd name="T6" fmla="*/ 0 w 1872"/>
              <a:gd name="T7" fmla="*/ 2147483646 h 960"/>
              <a:gd name="T8" fmla="*/ 2147483646 w 1872"/>
              <a:gd name="T9" fmla="*/ 0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72" h="960">
                <a:moveTo>
                  <a:pt x="432" y="0"/>
                </a:moveTo>
                <a:lnTo>
                  <a:pt x="1872" y="0"/>
                </a:lnTo>
                <a:lnTo>
                  <a:pt x="1440" y="960"/>
                </a:lnTo>
                <a:lnTo>
                  <a:pt x="0" y="960"/>
                </a:lnTo>
                <a:lnTo>
                  <a:pt x="432" y="0"/>
                </a:lnTo>
                <a:close/>
              </a:path>
            </a:pathLst>
          </a:custGeom>
          <a:solidFill>
            <a:srgbClr val="3333CC">
              <a:alpha val="41176"/>
            </a:srgbClr>
          </a:solidFill>
          <a:ln w="9525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5" name="Line 5"/>
          <p:cNvSpPr>
            <a:spLocks noChangeShapeType="1"/>
          </p:cNvSpPr>
          <p:nvPr/>
        </p:nvSpPr>
        <p:spPr bwMode="auto">
          <a:xfrm>
            <a:off x="6705600" y="2362200"/>
            <a:ext cx="762000" cy="0"/>
          </a:xfrm>
          <a:prstGeom prst="line">
            <a:avLst/>
          </a:prstGeom>
          <a:noFill/>
          <a:ln w="38100">
            <a:solidFill>
              <a:srgbClr val="66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7526" name="Object 6"/>
          <p:cNvGraphicFramePr>
            <a:graphicFrameLocks/>
          </p:cNvGraphicFramePr>
          <p:nvPr/>
        </p:nvGraphicFramePr>
        <p:xfrm>
          <a:off x="7543800" y="2157413"/>
          <a:ext cx="522288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Equation" r:id="rId5" imgW="411450" imgH="259185" progId="Equation.3">
                  <p:embed/>
                </p:oleObj>
              </mc:Choice>
              <mc:Fallback>
                <p:oleObj name="Equation" r:id="rId5" imgW="411450" imgH="25918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157413"/>
                        <a:ext cx="522288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7" name="Line 7"/>
          <p:cNvSpPr>
            <a:spLocks noChangeShapeType="1"/>
          </p:cNvSpPr>
          <p:nvPr/>
        </p:nvSpPr>
        <p:spPr bwMode="auto">
          <a:xfrm flipV="1">
            <a:off x="6705600" y="1600200"/>
            <a:ext cx="304800" cy="762000"/>
          </a:xfrm>
          <a:prstGeom prst="line">
            <a:avLst/>
          </a:prstGeom>
          <a:noFill/>
          <a:ln w="38100">
            <a:solidFill>
              <a:srgbClr val="66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7528" name="Object 8"/>
          <p:cNvGraphicFramePr>
            <a:graphicFrameLocks/>
          </p:cNvGraphicFramePr>
          <p:nvPr/>
        </p:nvGraphicFramePr>
        <p:xfrm>
          <a:off x="7067550" y="152400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Equation" r:id="rId7" imgW="182762" imgH="236010" progId="Equation.3">
                  <p:embed/>
                </p:oleObj>
              </mc:Choice>
              <mc:Fallback>
                <p:oleObj name="Equation" r:id="rId7" imgW="182762" imgH="23601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152400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9" name="Line 9"/>
          <p:cNvSpPr>
            <a:spLocks noChangeShapeType="1"/>
          </p:cNvSpPr>
          <p:nvPr/>
        </p:nvSpPr>
        <p:spPr bwMode="auto">
          <a:xfrm flipV="1">
            <a:off x="6705600" y="1123950"/>
            <a:ext cx="0" cy="1236663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7530" name="Object 10"/>
          <p:cNvGraphicFramePr>
            <a:graphicFrameLocks noChangeAspect="1"/>
          </p:cNvGraphicFramePr>
          <p:nvPr/>
        </p:nvGraphicFramePr>
        <p:xfrm>
          <a:off x="6248400" y="609600"/>
          <a:ext cx="7699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9" imgW="678017" imgH="335333" progId="Equation.3">
                  <p:embed/>
                </p:oleObj>
              </mc:Choice>
              <mc:Fallback>
                <p:oleObj name="Equation" r:id="rId9" imgW="678017" imgH="33533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609600"/>
                        <a:ext cx="7699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1" name="Object 11"/>
          <p:cNvGraphicFramePr>
            <a:graphicFrameLocks noChangeAspect="1"/>
          </p:cNvGraphicFramePr>
          <p:nvPr/>
        </p:nvGraphicFramePr>
        <p:xfrm>
          <a:off x="2133600" y="2338388"/>
          <a:ext cx="18653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11" imgW="1714456" imgH="259185" progId="Equation.3">
                  <p:embed/>
                </p:oleObj>
              </mc:Choice>
              <mc:Fallback>
                <p:oleObj name="Equation" r:id="rId11" imgW="1714456" imgH="25918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338388"/>
                        <a:ext cx="18653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608013" y="474663"/>
            <a:ext cx="2308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）磁场力</a:t>
            </a: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2832100" y="457200"/>
            <a:ext cx="297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的方向与电流元</a:t>
            </a: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1966913" y="1077913"/>
            <a:ext cx="289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和磁感应强度</a:t>
            </a:r>
          </a:p>
        </p:txBody>
      </p:sp>
      <p:graphicFrame>
        <p:nvGraphicFramePr>
          <p:cNvPr id="107535" name="Object 15"/>
          <p:cNvGraphicFramePr>
            <a:graphicFrameLocks/>
          </p:cNvGraphicFramePr>
          <p:nvPr/>
        </p:nvGraphicFramePr>
        <p:xfrm>
          <a:off x="3962400" y="1125538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13" imgW="182762" imgH="236010" progId="Equation.3">
                  <p:embed/>
                </p:oleObj>
              </mc:Choice>
              <mc:Fallback>
                <p:oleObj name="Equation" r:id="rId13" imgW="182762" imgH="23601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25538"/>
                        <a:ext cx="27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1828800" y="2900363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安培力公式</a:t>
            </a:r>
          </a:p>
        </p:txBody>
      </p:sp>
      <p:graphicFrame>
        <p:nvGraphicFramePr>
          <p:cNvPr id="107537" name="Object 17"/>
          <p:cNvGraphicFramePr>
            <a:graphicFrameLocks noChangeAspect="1"/>
          </p:cNvGraphicFramePr>
          <p:nvPr/>
        </p:nvGraphicFramePr>
        <p:xfrm>
          <a:off x="1504950" y="1125538"/>
          <a:ext cx="5222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15" imgW="411450" imgH="259185" progId="Equation.3">
                  <p:embed/>
                </p:oleObj>
              </mc:Choice>
              <mc:Fallback>
                <p:oleObj name="Equation" r:id="rId15" imgW="411450" imgH="25918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1125538"/>
                        <a:ext cx="5222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1397000" y="1676400"/>
            <a:ext cx="203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右手螺旋关系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927100" y="3502025"/>
            <a:ext cx="79660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zh-CN" altLang="en-US" sz="2400" b="1">
                <a:solidFill>
                  <a:schemeClr val="bg1"/>
                </a:solidFill>
                <a:ea typeface="楷体_GB2312" pitchFamily="49" charset="-122"/>
              </a:rPr>
              <a:t>磁感应强度有各种定义方法，除上述方法外，我们还可以用运动电荷在磁场中的受力来定义。</a:t>
            </a:r>
          </a:p>
        </p:txBody>
      </p:sp>
      <p:sp>
        <p:nvSpPr>
          <p:cNvPr id="107540" name="Oval 20"/>
          <p:cNvSpPr>
            <a:spLocks noChangeArrowheads="1"/>
          </p:cNvSpPr>
          <p:nvPr/>
        </p:nvSpPr>
        <p:spPr bwMode="auto">
          <a:xfrm>
            <a:off x="722313" y="3770313"/>
            <a:ext cx="144462" cy="144462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7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utoUpdateAnimBg="0"/>
      <p:bldP spid="107532" grpId="0" autoUpdateAnimBg="0"/>
      <p:bldP spid="107533" grpId="0" autoUpdateAnimBg="0"/>
      <p:bldP spid="107534" grpId="0" autoUpdateAnimBg="0"/>
      <p:bldP spid="107536" grpId="0" autoUpdateAnimBg="0"/>
      <p:bldP spid="107538" grpId="0" autoUpdateAnimBg="0"/>
      <p:bldP spid="107539" grpId="0"/>
      <p:bldP spid="107540" grpId="0" animBg="1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1718</Words>
  <Application>Microsoft Office PowerPoint</Application>
  <PresentationFormat>全屏显示(4:3)</PresentationFormat>
  <Paragraphs>331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Times New Roman</vt:lpstr>
      <vt:lpstr>等线</vt:lpstr>
      <vt:lpstr>隶书</vt:lpstr>
      <vt:lpstr>黑体</vt:lpstr>
      <vt:lpstr>TimesNewRomanPSMT</vt:lpstr>
      <vt:lpstr>楷体_GB2312</vt:lpstr>
      <vt:lpstr>Symbol</vt:lpstr>
      <vt:lpstr>1_默认设计模板</vt:lpstr>
      <vt:lpstr>MathType 6.0 Equation</vt:lpstr>
      <vt:lpstr>Microsoft 公式 3.0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大学物理电子教案</dc:title>
  <dc:subject>CH1-1</dc:subject>
  <dc:creator>喻有理</dc:creator>
  <cp:lastModifiedBy>fanfei</cp:lastModifiedBy>
  <cp:revision>94</cp:revision>
  <dcterms:created xsi:type="dcterms:W3CDTF">2002-06-18T00:43:24Z</dcterms:created>
  <dcterms:modified xsi:type="dcterms:W3CDTF">2020-05-18T04:14:29Z</dcterms:modified>
</cp:coreProperties>
</file>